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7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2" r:id="rId3"/>
    <p:sldId id="283" r:id="rId4"/>
    <p:sldId id="280" r:id="rId5"/>
    <p:sldId id="279" r:id="rId6"/>
    <p:sldId id="281" r:id="rId7"/>
    <p:sldId id="28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70" r:id="rId17"/>
    <p:sldId id="271" r:id="rId18"/>
    <p:sldId id="274" r:id="rId19"/>
    <p:sldId id="275" r:id="rId20"/>
    <p:sldId id="276" r:id="rId21"/>
    <p:sldId id="277" r:id="rId22"/>
  </p:sldIdLst>
  <p:sldSz cx="9144000" cy="5143500" type="screen16x9"/>
  <p:notesSz cx="6858000" cy="11125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728" autoAdjust="0"/>
  </p:normalViewPr>
  <p:slideViewPr>
    <p:cSldViewPr>
      <p:cViewPr varScale="1">
        <p:scale>
          <a:sx n="148" d="100"/>
          <a:sy n="148" d="100"/>
        </p:scale>
        <p:origin x="-570" y="-1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3564" y="-96"/>
      </p:cViewPr>
      <p:guideLst>
        <p:guide orient="horz" pos="350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20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D:\mpena\Desktop\Mis%20archivos\2021\Dotacion\Dotacion%20Cuenta%20Publica\Dotacion%20Cuenta%20Publica%202022%20(2021%2012%2031)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Hoja1!$D$6:$D$7</c:f>
              <c:strCache>
                <c:ptCount val="2"/>
                <c:pt idx="0">
                  <c:v>TITULAR</c:v>
                </c:pt>
                <c:pt idx="1">
                  <c:v>CONTRATA</c:v>
                </c:pt>
              </c:strCache>
            </c:strRef>
          </c:cat>
          <c:val>
            <c:numRef>
              <c:f>Hoja1!$E$6:$E$7</c:f>
              <c:numCache>
                <c:formatCode>General</c:formatCode>
                <c:ptCount val="2"/>
                <c:pt idx="0">
                  <c:v>8716</c:v>
                </c:pt>
                <c:pt idx="1">
                  <c:v>3956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Hoja1!$D$208:$D$211</c:f>
              <c:strCache>
                <c:ptCount val="4"/>
                <c:pt idx="0">
                  <c:v>OFICINA DE PERSONAL</c:v>
                </c:pt>
                <c:pt idx="1">
                  <c:v>ADM. EXTERNA CENTRO DE JUSTICIA DE STGO.</c:v>
                </c:pt>
                <c:pt idx="2">
                  <c:v>CORPORACION ADMINISTRATIVA</c:v>
                </c:pt>
                <c:pt idx="3">
                  <c:v>UNIDAD DE APOYO TECNICO ADMINISTRATIVO</c:v>
                </c:pt>
              </c:strCache>
            </c:strRef>
          </c:cat>
          <c:val>
            <c:numRef>
              <c:f>Hoja1!$E$208:$E$211</c:f>
              <c:numCache>
                <c:formatCode>0</c:formatCode>
                <c:ptCount val="4"/>
                <c:pt idx="0">
                  <c:v>47</c:v>
                </c:pt>
                <c:pt idx="1">
                  <c:v>44</c:v>
                </c:pt>
                <c:pt idx="2">
                  <c:v>43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8481792"/>
        <c:axId val="50082880"/>
      </c:barChart>
      <c:valAx>
        <c:axId val="500828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88481792"/>
        <c:crosses val="autoZero"/>
        <c:crossBetween val="between"/>
      </c:valAx>
      <c:catAx>
        <c:axId val="88481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500828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2.2352846562703477E-2"/>
                  <c:y val="-0.4181060126104926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7525278003202244E-2"/>
                  <c:y val="0.344943735481340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3389189861016672E-2"/>
                  <c:y val="-8.51851851851851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8356911514194429"/>
                  <c:y val="0.3518518518518518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2387442516760614"/>
                  <c:y val="7.168620589093029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4163431520920609"/>
                  <c:y val="5.866433362496354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23501370824468668"/>
                  <c:y val="1.16010498687664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Hoja1!$D$231:$D$232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Hoja1!$E$231:$E$232</c:f>
              <c:numCache>
                <c:formatCode>General</c:formatCode>
                <c:ptCount val="2"/>
                <c:pt idx="0">
                  <c:v>7557</c:v>
                </c:pt>
                <c:pt idx="1">
                  <c:v>5115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5.5023066406392797E-3"/>
                  <c:y val="-0.1690638670166229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1954247362533721E-2"/>
                  <c:y val="0.1495414366307659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3389189861016672E-2"/>
                  <c:y val="-8.51851851851851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8356911514194429"/>
                  <c:y val="0.3518518518518518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2387442516760614"/>
                  <c:y val="7.168620589093029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4163431520920609"/>
                  <c:y val="5.866433362496354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23501370824468668"/>
                  <c:y val="1.16010498687664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Hoja1!$D$254:$D$255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Hoja1!$E$254:$E$255</c:f>
              <c:numCache>
                <c:formatCode>General</c:formatCode>
                <c:ptCount val="2"/>
                <c:pt idx="0">
                  <c:v>531</c:v>
                </c:pt>
                <c:pt idx="1">
                  <c:v>609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Hoja1!$D$277:$D$294</c:f>
              <c:strCache>
                <c:ptCount val="18"/>
                <c:pt idx="0">
                  <c:v>PUNTA ARENAS</c:v>
                </c:pt>
                <c:pt idx="1">
                  <c:v>CORTE SUPREMA</c:v>
                </c:pt>
                <c:pt idx="2">
                  <c:v>COIHAIQUE</c:v>
                </c:pt>
                <c:pt idx="3">
                  <c:v>ARICA</c:v>
                </c:pt>
                <c:pt idx="4">
                  <c:v>TEMUCO</c:v>
                </c:pt>
                <c:pt idx="5">
                  <c:v>TALCA</c:v>
                </c:pt>
                <c:pt idx="6">
                  <c:v>CONCEPCION</c:v>
                </c:pt>
                <c:pt idx="7">
                  <c:v>LA SERENA</c:v>
                </c:pt>
                <c:pt idx="8">
                  <c:v>VALDIVIA</c:v>
                </c:pt>
                <c:pt idx="9">
                  <c:v>PUERTO MONTT</c:v>
                </c:pt>
                <c:pt idx="10">
                  <c:v>VALPARAISO</c:v>
                </c:pt>
                <c:pt idx="11">
                  <c:v>CHILLAN</c:v>
                </c:pt>
                <c:pt idx="12">
                  <c:v>SANTIAGO</c:v>
                </c:pt>
                <c:pt idx="13">
                  <c:v>ANTOFAGASTA</c:v>
                </c:pt>
                <c:pt idx="14">
                  <c:v>RANCAGUA</c:v>
                </c:pt>
                <c:pt idx="15">
                  <c:v>SAN MIGUEL</c:v>
                </c:pt>
                <c:pt idx="16">
                  <c:v>COPIAPO</c:v>
                </c:pt>
                <c:pt idx="17">
                  <c:v>IQUIQUE</c:v>
                </c:pt>
              </c:strCache>
            </c:strRef>
          </c:cat>
          <c:val>
            <c:numRef>
              <c:f>Hoja1!$E$277:$E$294</c:f>
              <c:numCache>
                <c:formatCode>0</c:formatCode>
                <c:ptCount val="18"/>
                <c:pt idx="0">
                  <c:v>48</c:v>
                </c:pt>
                <c:pt idx="1">
                  <c:v>48</c:v>
                </c:pt>
                <c:pt idx="2">
                  <c:v>47</c:v>
                </c:pt>
                <c:pt idx="3">
                  <c:v>47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44</c:v>
                </c:pt>
                <c:pt idx="13">
                  <c:v>44</c:v>
                </c:pt>
                <c:pt idx="14">
                  <c:v>44</c:v>
                </c:pt>
                <c:pt idx="15">
                  <c:v>44</c:v>
                </c:pt>
                <c:pt idx="16">
                  <c:v>44</c:v>
                </c:pt>
                <c:pt idx="17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03722240"/>
        <c:axId val="603700544"/>
      </c:barChart>
      <c:valAx>
        <c:axId val="60370054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03722240"/>
        <c:crosses val="autoZero"/>
        <c:crossBetween val="between"/>
      </c:valAx>
      <c:catAx>
        <c:axId val="603722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60370054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Hoja1!$D$304:$D$321</c:f>
              <c:strCache>
                <c:ptCount val="18"/>
                <c:pt idx="0">
                  <c:v>CHILLAN</c:v>
                </c:pt>
                <c:pt idx="1">
                  <c:v>IQUIQUE</c:v>
                </c:pt>
                <c:pt idx="2">
                  <c:v>COIHAIQUE</c:v>
                </c:pt>
                <c:pt idx="3">
                  <c:v>TEMUCO</c:v>
                </c:pt>
                <c:pt idx="4">
                  <c:v>VALPARAISO</c:v>
                </c:pt>
                <c:pt idx="5">
                  <c:v>LA SERENA</c:v>
                </c:pt>
                <c:pt idx="6">
                  <c:v>ARICA</c:v>
                </c:pt>
                <c:pt idx="7">
                  <c:v>CONCEPCION</c:v>
                </c:pt>
                <c:pt idx="8">
                  <c:v>SAN MIGUEL</c:v>
                </c:pt>
                <c:pt idx="9">
                  <c:v>ANTOFAGASTA</c:v>
                </c:pt>
                <c:pt idx="10">
                  <c:v>TALCA</c:v>
                </c:pt>
                <c:pt idx="11">
                  <c:v>PUNTA ARENAS</c:v>
                </c:pt>
                <c:pt idx="12">
                  <c:v>VALDIVIA</c:v>
                </c:pt>
                <c:pt idx="13">
                  <c:v>RANCAGUA</c:v>
                </c:pt>
                <c:pt idx="14">
                  <c:v>CORTE SUPREMA</c:v>
                </c:pt>
                <c:pt idx="15">
                  <c:v>SANTIAGO</c:v>
                </c:pt>
                <c:pt idx="16">
                  <c:v>PUERTO MONTT</c:v>
                </c:pt>
                <c:pt idx="17">
                  <c:v>COPIAPO</c:v>
                </c:pt>
              </c:strCache>
            </c:strRef>
          </c:cat>
          <c:val>
            <c:numRef>
              <c:f>Hoja1!$E$304:$E$321</c:f>
              <c:numCache>
                <c:formatCode>0</c:formatCode>
                <c:ptCount val="18"/>
                <c:pt idx="0">
                  <c:v>48</c:v>
                </c:pt>
                <c:pt idx="1">
                  <c:v>46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44</c:v>
                </c:pt>
                <c:pt idx="6">
                  <c:v>44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42</c:v>
                </c:pt>
                <c:pt idx="11">
                  <c:v>42</c:v>
                </c:pt>
                <c:pt idx="12">
                  <c:v>42</c:v>
                </c:pt>
                <c:pt idx="13">
                  <c:v>42</c:v>
                </c:pt>
                <c:pt idx="14">
                  <c:v>41</c:v>
                </c:pt>
                <c:pt idx="15">
                  <c:v>41</c:v>
                </c:pt>
                <c:pt idx="16">
                  <c:v>41</c:v>
                </c:pt>
                <c:pt idx="17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440768"/>
        <c:axId val="554926656"/>
      </c:barChart>
      <c:valAx>
        <c:axId val="5549266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17440768"/>
        <c:crosses val="autoZero"/>
        <c:crossBetween val="between"/>
      </c:valAx>
      <c:catAx>
        <c:axId val="617440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55492665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Hoja1!$D$330:$D$347</c:f>
              <c:strCache>
                <c:ptCount val="18"/>
                <c:pt idx="0">
                  <c:v>SANTIAGO</c:v>
                </c:pt>
                <c:pt idx="1">
                  <c:v>SAN MIGUEL</c:v>
                </c:pt>
                <c:pt idx="2">
                  <c:v>VALPARAISO</c:v>
                </c:pt>
                <c:pt idx="3">
                  <c:v>CONCEPCION</c:v>
                </c:pt>
                <c:pt idx="4">
                  <c:v>TALCA</c:v>
                </c:pt>
                <c:pt idx="5">
                  <c:v>TEMUCO</c:v>
                </c:pt>
                <c:pt idx="6">
                  <c:v>RANCAGUA</c:v>
                </c:pt>
                <c:pt idx="7">
                  <c:v>ANTOFAGASTA</c:v>
                </c:pt>
                <c:pt idx="8">
                  <c:v>LA SERENA</c:v>
                </c:pt>
                <c:pt idx="9">
                  <c:v>VALDIVIA</c:v>
                </c:pt>
                <c:pt idx="10">
                  <c:v>PUERTO MONTT</c:v>
                </c:pt>
                <c:pt idx="11">
                  <c:v>COPIAPO</c:v>
                </c:pt>
                <c:pt idx="12">
                  <c:v>CORTE SUPREMA</c:v>
                </c:pt>
                <c:pt idx="13">
                  <c:v>IQUIQUE</c:v>
                </c:pt>
                <c:pt idx="14">
                  <c:v>CHILLAN</c:v>
                </c:pt>
                <c:pt idx="15">
                  <c:v>ARICA</c:v>
                </c:pt>
                <c:pt idx="16">
                  <c:v>PUNTA ARENAS</c:v>
                </c:pt>
                <c:pt idx="17">
                  <c:v>COIHAIQUE</c:v>
                </c:pt>
              </c:strCache>
            </c:strRef>
          </c:cat>
          <c:val>
            <c:numRef>
              <c:f>Hoja1!$E$330:$E$347</c:f>
              <c:numCache>
                <c:formatCode>0</c:formatCode>
                <c:ptCount val="18"/>
                <c:pt idx="0">
                  <c:v>2712</c:v>
                </c:pt>
                <c:pt idx="1">
                  <c:v>1519</c:v>
                </c:pt>
                <c:pt idx="2">
                  <c:v>1449</c:v>
                </c:pt>
                <c:pt idx="3">
                  <c:v>1097</c:v>
                </c:pt>
                <c:pt idx="4">
                  <c:v>709</c:v>
                </c:pt>
                <c:pt idx="5">
                  <c:v>647</c:v>
                </c:pt>
                <c:pt idx="6">
                  <c:v>626</c:v>
                </c:pt>
                <c:pt idx="7">
                  <c:v>560</c:v>
                </c:pt>
                <c:pt idx="8">
                  <c:v>535</c:v>
                </c:pt>
                <c:pt idx="9">
                  <c:v>492</c:v>
                </c:pt>
                <c:pt idx="10">
                  <c:v>457</c:v>
                </c:pt>
                <c:pt idx="11">
                  <c:v>353</c:v>
                </c:pt>
                <c:pt idx="12">
                  <c:v>337</c:v>
                </c:pt>
                <c:pt idx="13">
                  <c:v>304</c:v>
                </c:pt>
                <c:pt idx="14">
                  <c:v>281</c:v>
                </c:pt>
                <c:pt idx="15">
                  <c:v>239</c:v>
                </c:pt>
                <c:pt idx="16">
                  <c:v>194</c:v>
                </c:pt>
                <c:pt idx="17">
                  <c:v>161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700608"/>
        <c:axId val="597734464"/>
      </c:barChart>
      <c:valAx>
        <c:axId val="5977344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45700608"/>
        <c:crosses val="autoZero"/>
        <c:crossBetween val="between"/>
      </c:valAx>
      <c:catAx>
        <c:axId val="4570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5977344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Hoja1!$D$357:$D$374</c:f>
              <c:strCache>
                <c:ptCount val="18"/>
                <c:pt idx="0">
                  <c:v>CORTE SUPREMA</c:v>
                </c:pt>
                <c:pt idx="1">
                  <c:v>SANTIAGO</c:v>
                </c:pt>
                <c:pt idx="2">
                  <c:v>VALPARAISO</c:v>
                </c:pt>
                <c:pt idx="3">
                  <c:v>SAN MIGUEL</c:v>
                </c:pt>
                <c:pt idx="4">
                  <c:v>CONCEPCION</c:v>
                </c:pt>
                <c:pt idx="5">
                  <c:v>TEMUCO</c:v>
                </c:pt>
                <c:pt idx="6">
                  <c:v>TALCA</c:v>
                </c:pt>
                <c:pt idx="7">
                  <c:v>RANCAGUA</c:v>
                </c:pt>
                <c:pt idx="8">
                  <c:v>LA SERENA</c:v>
                </c:pt>
                <c:pt idx="9">
                  <c:v>ANTOFAGASTA</c:v>
                </c:pt>
                <c:pt idx="10">
                  <c:v>PUERTO MONTT</c:v>
                </c:pt>
                <c:pt idx="11">
                  <c:v>VALDIVIA</c:v>
                </c:pt>
                <c:pt idx="12">
                  <c:v>COPIAPO</c:v>
                </c:pt>
                <c:pt idx="13">
                  <c:v>CHILLAN</c:v>
                </c:pt>
                <c:pt idx="14">
                  <c:v>IQUIQUE</c:v>
                </c:pt>
                <c:pt idx="15">
                  <c:v>ARICA</c:v>
                </c:pt>
                <c:pt idx="16">
                  <c:v>PUNTA ARENAS</c:v>
                </c:pt>
                <c:pt idx="17">
                  <c:v>COIHAIQUE</c:v>
                </c:pt>
              </c:strCache>
            </c:strRef>
          </c:cat>
          <c:val>
            <c:numRef>
              <c:f>Hoja1!$E$357:$E$374</c:f>
              <c:numCache>
                <c:formatCode>0</c:formatCode>
                <c:ptCount val="18"/>
                <c:pt idx="0">
                  <c:v>620</c:v>
                </c:pt>
                <c:pt idx="1">
                  <c:v>67</c:v>
                </c:pt>
                <c:pt idx="2">
                  <c:v>50</c:v>
                </c:pt>
                <c:pt idx="3">
                  <c:v>50</c:v>
                </c:pt>
                <c:pt idx="4">
                  <c:v>45</c:v>
                </c:pt>
                <c:pt idx="5">
                  <c:v>30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27</c:v>
                </c:pt>
                <c:pt idx="11">
                  <c:v>25</c:v>
                </c:pt>
                <c:pt idx="12">
                  <c:v>21</c:v>
                </c:pt>
                <c:pt idx="13">
                  <c:v>20</c:v>
                </c:pt>
                <c:pt idx="14">
                  <c:v>19</c:v>
                </c:pt>
                <c:pt idx="15">
                  <c:v>18</c:v>
                </c:pt>
                <c:pt idx="16">
                  <c:v>17</c:v>
                </c:pt>
                <c:pt idx="17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42304"/>
        <c:axId val="554931264"/>
      </c:barChart>
      <c:valAx>
        <c:axId val="5549312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1442304"/>
        <c:crosses val="autoZero"/>
        <c:crossBetween val="between"/>
      </c:valAx>
      <c:catAx>
        <c:axId val="144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5549312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8.9067766250667132E-2"/>
                  <c:y val="0.216440135065761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44044129581295377"/>
                  <c:y val="-2.93847566574839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823730250988821E-3"/>
                  <c:y val="0.6639153163705776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5784952368419128"/>
                  <c:y val="0.4583715465318902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36461635192536868"/>
                  <c:y val="0.1598397720946038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25233054781801301"/>
                  <c:y val="2.927948056079766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2329528655714693"/>
                  <c:y val="4.833156186055255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Hoja1!$D$383:$D$389</c:f>
              <c:strCache>
                <c:ptCount val="7"/>
                <c:pt idx="0">
                  <c:v>DE 0 A 9</c:v>
                </c:pt>
                <c:pt idx="1">
                  <c:v>DE 10 A 19</c:v>
                </c:pt>
                <c:pt idx="2">
                  <c:v>DE 20 A 29</c:v>
                </c:pt>
                <c:pt idx="3">
                  <c:v>DE 30 A 39</c:v>
                </c:pt>
                <c:pt idx="4">
                  <c:v>DE 40 A 49</c:v>
                </c:pt>
                <c:pt idx="5">
                  <c:v>DE 50 A 59</c:v>
                </c:pt>
                <c:pt idx="6">
                  <c:v>60 Y MAS</c:v>
                </c:pt>
              </c:strCache>
            </c:strRef>
          </c:cat>
          <c:val>
            <c:numRef>
              <c:f>Hoja1!$E$383:$E$389</c:f>
              <c:numCache>
                <c:formatCode>General</c:formatCode>
                <c:ptCount val="7"/>
                <c:pt idx="0">
                  <c:v>4698</c:v>
                </c:pt>
                <c:pt idx="1">
                  <c:v>4973</c:v>
                </c:pt>
                <c:pt idx="2">
                  <c:v>2061</c:v>
                </c:pt>
                <c:pt idx="3">
                  <c:v>674</c:v>
                </c:pt>
                <c:pt idx="4">
                  <c:v>253</c:v>
                </c:pt>
                <c:pt idx="5">
                  <c:v>12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1.7882862135267942E-3"/>
                  <c:y val="2.256129748487321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3328946695033594E-2"/>
                  <c:y val="0.4673471698390642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26609113972174092"/>
                  <c:y val="0.3725987192777373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4485045218929807"/>
                  <c:y val="4.380570075799351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24634000833461278"/>
                  <c:y val="5.899938978215958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25233054781801301"/>
                  <c:y val="2.927948056079766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2329528655714693"/>
                  <c:y val="4.833156186055255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Hoja1!$D$406:$D$410</c:f>
              <c:strCache>
                <c:ptCount val="5"/>
                <c:pt idx="0">
                  <c:v>DE 0 A 9</c:v>
                </c:pt>
                <c:pt idx="1">
                  <c:v>DE 10 A 19</c:v>
                </c:pt>
                <c:pt idx="2">
                  <c:v>DE 20 A 29</c:v>
                </c:pt>
                <c:pt idx="3">
                  <c:v>DE 30 A 39</c:v>
                </c:pt>
                <c:pt idx="4">
                  <c:v>DE 40 A 49</c:v>
                </c:pt>
              </c:strCache>
            </c:strRef>
          </c:cat>
          <c:val>
            <c:numRef>
              <c:f>Hoja1!$E$406:$E$410</c:f>
              <c:numCache>
                <c:formatCode>General</c:formatCode>
                <c:ptCount val="5"/>
                <c:pt idx="0">
                  <c:v>724</c:v>
                </c:pt>
                <c:pt idx="1">
                  <c:v>341</c:v>
                </c:pt>
                <c:pt idx="2">
                  <c:v>58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Hoja1!$D$429:$D$447</c:f>
              <c:strCache>
                <c:ptCount val="19"/>
                <c:pt idx="0">
                  <c:v>14</c:v>
                </c:pt>
                <c:pt idx="1">
                  <c:v>19</c:v>
                </c:pt>
                <c:pt idx="2">
                  <c:v>13</c:v>
                </c:pt>
                <c:pt idx="3">
                  <c:v>12</c:v>
                </c:pt>
                <c:pt idx="4">
                  <c:v>05</c:v>
                </c:pt>
                <c:pt idx="5">
                  <c:v>09</c:v>
                </c:pt>
                <c:pt idx="6">
                  <c:v>15</c:v>
                </c:pt>
                <c:pt idx="7">
                  <c:v>16</c:v>
                </c:pt>
                <c:pt idx="8">
                  <c:v>11</c:v>
                </c:pt>
                <c:pt idx="9">
                  <c:v>18</c:v>
                </c:pt>
                <c:pt idx="10">
                  <c:v>17</c:v>
                </c:pt>
                <c:pt idx="11">
                  <c:v>07</c:v>
                </c:pt>
                <c:pt idx="12">
                  <c:v>06</c:v>
                </c:pt>
                <c:pt idx="13">
                  <c:v>10</c:v>
                </c:pt>
                <c:pt idx="14">
                  <c:v>04</c:v>
                </c:pt>
                <c:pt idx="15">
                  <c:v>08</c:v>
                </c:pt>
                <c:pt idx="16">
                  <c:v>02</c:v>
                </c:pt>
                <c:pt idx="17">
                  <c:v>03</c:v>
                </c:pt>
                <c:pt idx="18">
                  <c:v>01</c:v>
                </c:pt>
              </c:strCache>
            </c:strRef>
          </c:cat>
          <c:val>
            <c:numRef>
              <c:f>Hoja1!$E$429:$E$447</c:f>
              <c:numCache>
                <c:formatCode>0</c:formatCode>
                <c:ptCount val="19"/>
                <c:pt idx="0">
                  <c:v>1991</c:v>
                </c:pt>
                <c:pt idx="1">
                  <c:v>1553</c:v>
                </c:pt>
                <c:pt idx="2">
                  <c:v>1501</c:v>
                </c:pt>
                <c:pt idx="3">
                  <c:v>1185</c:v>
                </c:pt>
                <c:pt idx="4">
                  <c:v>1046</c:v>
                </c:pt>
                <c:pt idx="5">
                  <c:v>839</c:v>
                </c:pt>
                <c:pt idx="6">
                  <c:v>784</c:v>
                </c:pt>
                <c:pt idx="7">
                  <c:v>715</c:v>
                </c:pt>
                <c:pt idx="8">
                  <c:v>704</c:v>
                </c:pt>
                <c:pt idx="9">
                  <c:v>435</c:v>
                </c:pt>
                <c:pt idx="10">
                  <c:v>432</c:v>
                </c:pt>
                <c:pt idx="11">
                  <c:v>396</c:v>
                </c:pt>
                <c:pt idx="12">
                  <c:v>389</c:v>
                </c:pt>
                <c:pt idx="13">
                  <c:v>326</c:v>
                </c:pt>
                <c:pt idx="14">
                  <c:v>199</c:v>
                </c:pt>
                <c:pt idx="15">
                  <c:v>141</c:v>
                </c:pt>
                <c:pt idx="16">
                  <c:v>19</c:v>
                </c:pt>
                <c:pt idx="17">
                  <c:v>16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17544704"/>
        <c:axId val="613262464"/>
      </c:barChart>
      <c:valAx>
        <c:axId val="613262464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17544704"/>
        <c:crosses val="autoZero"/>
        <c:crossBetween val="between"/>
      </c:valAx>
      <c:catAx>
        <c:axId val="61754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6132624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7407696295016415"/>
                  <c:y val="4.08163265306122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29984317790997128"/>
                  <c:y val="-6.399885814877369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Hoja1!$D$28:$D$29</c:f>
              <c:strCache>
                <c:ptCount val="2"/>
                <c:pt idx="0">
                  <c:v>TITULAR</c:v>
                </c:pt>
                <c:pt idx="1">
                  <c:v>CONTRATA</c:v>
                </c:pt>
              </c:strCache>
            </c:strRef>
          </c:cat>
          <c:val>
            <c:numRef>
              <c:f>Hoja1!$E$28:$E$29</c:f>
              <c:numCache>
                <c:formatCode>General</c:formatCode>
                <c:ptCount val="2"/>
                <c:pt idx="0">
                  <c:v>11</c:v>
                </c:pt>
                <c:pt idx="1">
                  <c:v>1129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Hoja1!$D$456:$D$472</c:f>
              <c:strCache>
                <c:ptCount val="17"/>
                <c:pt idx="0">
                  <c:v>14</c:v>
                </c:pt>
                <c:pt idx="1">
                  <c:v>10</c:v>
                </c:pt>
                <c:pt idx="2">
                  <c:v>11</c:v>
                </c:pt>
                <c:pt idx="3">
                  <c:v>19</c:v>
                </c:pt>
                <c:pt idx="4">
                  <c:v>15</c:v>
                </c:pt>
                <c:pt idx="5">
                  <c:v>09</c:v>
                </c:pt>
                <c:pt idx="6">
                  <c:v>12</c:v>
                </c:pt>
                <c:pt idx="7">
                  <c:v>17</c:v>
                </c:pt>
                <c:pt idx="8">
                  <c:v>13</c:v>
                </c:pt>
                <c:pt idx="9">
                  <c:v>16</c:v>
                </c:pt>
                <c:pt idx="10">
                  <c:v>08</c:v>
                </c:pt>
                <c:pt idx="11">
                  <c:v>07</c:v>
                </c:pt>
                <c:pt idx="12">
                  <c:v>18</c:v>
                </c:pt>
                <c:pt idx="13">
                  <c:v>06</c:v>
                </c:pt>
                <c:pt idx="14">
                  <c:v>05</c:v>
                </c:pt>
                <c:pt idx="15">
                  <c:v>03</c:v>
                </c:pt>
                <c:pt idx="16">
                  <c:v>04</c:v>
                </c:pt>
              </c:strCache>
            </c:strRef>
          </c:cat>
          <c:val>
            <c:numRef>
              <c:f>Hoja1!$E$456:$E$472</c:f>
              <c:numCache>
                <c:formatCode>0</c:formatCode>
                <c:ptCount val="17"/>
                <c:pt idx="0">
                  <c:v>168</c:v>
                </c:pt>
                <c:pt idx="1">
                  <c:v>163</c:v>
                </c:pt>
                <c:pt idx="2">
                  <c:v>156</c:v>
                </c:pt>
                <c:pt idx="3">
                  <c:v>120</c:v>
                </c:pt>
                <c:pt idx="4">
                  <c:v>116</c:v>
                </c:pt>
                <c:pt idx="5">
                  <c:v>92</c:v>
                </c:pt>
                <c:pt idx="6">
                  <c:v>75</c:v>
                </c:pt>
                <c:pt idx="7">
                  <c:v>67</c:v>
                </c:pt>
                <c:pt idx="8">
                  <c:v>54</c:v>
                </c:pt>
                <c:pt idx="9">
                  <c:v>35</c:v>
                </c:pt>
                <c:pt idx="10">
                  <c:v>30</c:v>
                </c:pt>
                <c:pt idx="11">
                  <c:v>24</c:v>
                </c:pt>
                <c:pt idx="12">
                  <c:v>21</c:v>
                </c:pt>
                <c:pt idx="13">
                  <c:v>10</c:v>
                </c:pt>
                <c:pt idx="14">
                  <c:v>7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02291712"/>
        <c:axId val="50074112"/>
      </c:barChart>
      <c:valAx>
        <c:axId val="500741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02291712"/>
        <c:crosses val="autoZero"/>
        <c:crossBetween val="between"/>
      </c:valAx>
      <c:catAx>
        <c:axId val="60229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5007411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1"/>
              <c:layout>
                <c:manualLayout>
                  <c:x val="1.0185067526415994E-16"/>
                  <c:y val="0.1911111111111111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3595428149606299"/>
                  <c:y val="-3.499562554680665E-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2500000000000001E-2"/>
                  <c:y val="0.0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Hoja1!$D$50:$D$53</c:f>
              <c:strCache>
                <c:ptCount val="4"/>
                <c:pt idx="0">
                  <c:v>PRIMARIO</c:v>
                </c:pt>
                <c:pt idx="1">
                  <c:v>SECUNDARIO</c:v>
                </c:pt>
                <c:pt idx="2">
                  <c:v>EMPLEADOS</c:v>
                </c:pt>
                <c:pt idx="3">
                  <c:v>SIN ESCALAFON</c:v>
                </c:pt>
              </c:strCache>
            </c:strRef>
          </c:cat>
          <c:val>
            <c:numRef>
              <c:f>Hoja1!$E$50:$E$53</c:f>
              <c:numCache>
                <c:formatCode>General</c:formatCode>
                <c:ptCount val="4"/>
                <c:pt idx="0">
                  <c:v>2001</c:v>
                </c:pt>
                <c:pt idx="1">
                  <c:v>1133</c:v>
                </c:pt>
                <c:pt idx="2">
                  <c:v>5579</c:v>
                </c:pt>
                <c:pt idx="3">
                  <c:v>3959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30499788465408961"/>
                  <c:y val="0.345199568500539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3.3333333333333333E-2"/>
                  <c:y val="-6.7952670972583833E-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4953827954604265"/>
                  <c:y val="0.2330090292111544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3261896253578631"/>
                  <c:y val="7.766990291262135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1.2979598207501057E-5"/>
                  <c:y val="0.6774541531823086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4.2488303985475991E-2"/>
                  <c:y val="1.294498381877022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2766042742309792"/>
                  <c:y val="4.314994606256741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Hoja1!$D$72:$D$78</c:f>
              <c:strCache>
                <c:ptCount val="7"/>
                <c:pt idx="0">
                  <c:v>FISCAL JUDICIAL                                             </c:v>
                </c:pt>
                <c:pt idx="1">
                  <c:v>JUEZ                                                        </c:v>
                </c:pt>
                <c:pt idx="2">
                  <c:v>MINISTRO                                                    </c:v>
                </c:pt>
                <c:pt idx="3">
                  <c:v>PRESIDENTE                                                  </c:v>
                </c:pt>
                <c:pt idx="4">
                  <c:v>OTROS CARGOS</c:v>
                </c:pt>
                <c:pt idx="5">
                  <c:v>RELATOR                                                     </c:v>
                </c:pt>
                <c:pt idx="6">
                  <c:v>SECRETARIO                                                  </c:v>
                </c:pt>
              </c:strCache>
            </c:strRef>
          </c:cat>
          <c:val>
            <c:numRef>
              <c:f>Hoja1!$E$72:$E$78</c:f>
              <c:numCache>
                <c:formatCode>General</c:formatCode>
                <c:ptCount val="7"/>
                <c:pt idx="0">
                  <c:v>34</c:v>
                </c:pt>
                <c:pt idx="1">
                  <c:v>1485</c:v>
                </c:pt>
                <c:pt idx="2">
                  <c:v>152</c:v>
                </c:pt>
                <c:pt idx="3">
                  <c:v>17</c:v>
                </c:pt>
                <c:pt idx="4">
                  <c:v>3</c:v>
                </c:pt>
                <c:pt idx="5">
                  <c:v>159</c:v>
                </c:pt>
                <c:pt idx="6">
                  <c:v>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35019251701518533"/>
                  <c:y val="5.477023292880468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5.2082691541491586E-5"/>
                  <c:y val="1.320132013201320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0.10919933130424425"/>
                  <c:y val="0.2726131510788873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2.4116093469536967E-2"/>
                  <c:y val="0.5881208908292403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9.3883734016815948E-2"/>
                  <c:y val="-3.080308030803080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4.2488303985475991E-2"/>
                  <c:y val="1.294498381877022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2766042742309792"/>
                  <c:y val="4.314994606256741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Hoja1!$D$94:$D$98</c:f>
              <c:strCache>
                <c:ptCount val="5"/>
                <c:pt idx="0">
                  <c:v>APOYO</c:v>
                </c:pt>
                <c:pt idx="1">
                  <c:v>APELACIONES</c:v>
                </c:pt>
                <c:pt idx="2">
                  <c:v>SUPREMA</c:v>
                </c:pt>
                <c:pt idx="3">
                  <c:v>BIENESTAR</c:v>
                </c:pt>
                <c:pt idx="4">
                  <c:v>PRIMERA INSTANCIA</c:v>
                </c:pt>
              </c:strCache>
            </c:strRef>
          </c:cat>
          <c:val>
            <c:numRef>
              <c:f>Hoja1!$E$94:$E$98</c:f>
              <c:numCache>
                <c:formatCode>General</c:formatCode>
                <c:ptCount val="5"/>
                <c:pt idx="0">
                  <c:v>781</c:v>
                </c:pt>
                <c:pt idx="1">
                  <c:v>1103</c:v>
                </c:pt>
                <c:pt idx="2">
                  <c:v>309</c:v>
                </c:pt>
                <c:pt idx="3">
                  <c:v>36</c:v>
                </c:pt>
                <c:pt idx="4">
                  <c:v>10443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8413194829519534"/>
                  <c:y val="5.079014376934226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0918019050435596E-2"/>
                  <c:y val="0.1564849766913465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2867234318714854"/>
                  <c:y val="-4.776150742351243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3.8722248920762842E-2"/>
                  <c:y val="-7.221248090257377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9.3883734016815948E-2"/>
                  <c:y val="-3.080308030803080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4.2488303985475991E-2"/>
                  <c:y val="1.294498381877022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32766042742309792"/>
                  <c:y val="4.314994606256741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Hoja1!$D$116:$D$119</c:f>
              <c:strCache>
                <c:ptCount val="4"/>
                <c:pt idx="0">
                  <c:v>ADM. EXTERNA CENTRO DE JUSTICIA DE STGO.</c:v>
                </c:pt>
                <c:pt idx="1">
                  <c:v>CORPORACION ADMINISTRATIVA              </c:v>
                </c:pt>
                <c:pt idx="2">
                  <c:v>OFICINA DE PERSONAL                     </c:v>
                </c:pt>
                <c:pt idx="3">
                  <c:v>UNIDAD DE APOYO TECNICO ADMINISTRATIVO  </c:v>
                </c:pt>
              </c:strCache>
            </c:strRef>
          </c:cat>
          <c:val>
            <c:numRef>
              <c:f>Hoja1!$E$116:$E$119</c:f>
              <c:numCache>
                <c:formatCode>General</c:formatCode>
                <c:ptCount val="4"/>
                <c:pt idx="0">
                  <c:v>10</c:v>
                </c:pt>
                <c:pt idx="1">
                  <c:v>633</c:v>
                </c:pt>
                <c:pt idx="2">
                  <c:v>16</c:v>
                </c:pt>
                <c:pt idx="3">
                  <c:v>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35284129873737913"/>
                  <c:y val="0.2220105273726030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30220179998391566"/>
                  <c:y val="0.5171406852831920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3.9535893667887616E-2"/>
                  <c:y val="0.5278304146407928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984251968503937"/>
                  <c:y val="-3.578274027222007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1384519553440221"/>
                  <c:y val="0.2642789323465714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25975844245096102"/>
                  <c:y val="0.1586644292414267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23501370824468668"/>
                  <c:y val="1.16010498687664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Hoja1!$D$139:$D$146</c:f>
              <c:strCache>
                <c:ptCount val="8"/>
                <c:pt idx="0">
                  <c:v>Menos de 20</c:v>
                </c:pt>
                <c:pt idx="1">
                  <c:v>20 a 29</c:v>
                </c:pt>
                <c:pt idx="2">
                  <c:v>30 a 39</c:v>
                </c:pt>
                <c:pt idx="3">
                  <c:v>40 a 49</c:v>
                </c:pt>
                <c:pt idx="4">
                  <c:v>50 a 59</c:v>
                </c:pt>
                <c:pt idx="5">
                  <c:v>60 a 69</c:v>
                </c:pt>
                <c:pt idx="6">
                  <c:v>70 a 79</c:v>
                </c:pt>
                <c:pt idx="7">
                  <c:v>80 y más</c:v>
                </c:pt>
              </c:strCache>
            </c:strRef>
          </c:cat>
          <c:val>
            <c:numRef>
              <c:f>Hoja1!$E$139:$E$146</c:f>
              <c:numCache>
                <c:formatCode>General</c:formatCode>
                <c:ptCount val="8"/>
                <c:pt idx="0">
                  <c:v>2</c:v>
                </c:pt>
                <c:pt idx="1">
                  <c:v>675</c:v>
                </c:pt>
                <c:pt idx="2">
                  <c:v>3567</c:v>
                </c:pt>
                <c:pt idx="3">
                  <c:v>4723</c:v>
                </c:pt>
                <c:pt idx="4">
                  <c:v>2461</c:v>
                </c:pt>
                <c:pt idx="5">
                  <c:v>1099</c:v>
                </c:pt>
                <c:pt idx="6">
                  <c:v>143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2293920850422945"/>
                  <c:y val="0.3220102070574511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3.866733928453929E-2"/>
                  <c:y val="0.28364100320793234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9.3389189861016672E-2"/>
                  <c:y val="-8.518518518518518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8356911514194429"/>
                  <c:y val="0.3518518518518518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-0.22387442516760614"/>
                  <c:y val="7.168620589093029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24163431520920609"/>
                  <c:y val="5.866433362496354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-0.23501370824468668"/>
                  <c:y val="1.160104986876640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20055710306406685"/>
                  <c:y val="1.457194899817850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s-CL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Hoja1!$D$162:$D$167</c:f>
              <c:strCache>
                <c:ptCount val="6"/>
                <c:pt idx="0">
                  <c:v>20 a 29</c:v>
                </c:pt>
                <c:pt idx="1">
                  <c:v>30 a 39</c:v>
                </c:pt>
                <c:pt idx="2">
                  <c:v>40 a 49</c:v>
                </c:pt>
                <c:pt idx="3">
                  <c:v>50 a 59</c:v>
                </c:pt>
                <c:pt idx="4">
                  <c:v>60 a 69</c:v>
                </c:pt>
                <c:pt idx="5">
                  <c:v>70 a 79</c:v>
                </c:pt>
              </c:strCache>
            </c:strRef>
          </c:cat>
          <c:val>
            <c:numRef>
              <c:f>Hoja1!$E$162:$E$167</c:f>
              <c:numCache>
                <c:formatCode>General</c:formatCode>
                <c:ptCount val="6"/>
                <c:pt idx="0">
                  <c:v>78</c:v>
                </c:pt>
                <c:pt idx="1">
                  <c:v>420</c:v>
                </c:pt>
                <c:pt idx="2">
                  <c:v>408</c:v>
                </c:pt>
                <c:pt idx="3">
                  <c:v>173</c:v>
                </c:pt>
                <c:pt idx="4">
                  <c:v>56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>
                  <a:solidFill>
                    <a:schemeClr val="tx1">
                      <a:lumMod val="50000"/>
                      <a:lumOff val="50000"/>
                    </a:schemeClr>
                  </a:solidFill>
                </a:defRPr>
              </a:pPr>
              <a:endParaRPr lang="es-CL"/>
            </a:p>
          </c:txPr>
          <c:dLblPos val="outEnd"/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Hoja1!$D$185:$D$188</c:f>
              <c:strCache>
                <c:ptCount val="4"/>
                <c:pt idx="0">
                  <c:v>PRIMARIO</c:v>
                </c:pt>
                <c:pt idx="1">
                  <c:v>SECUNDARIO</c:v>
                </c:pt>
                <c:pt idx="2">
                  <c:v>EMPLEADOS</c:v>
                </c:pt>
                <c:pt idx="3">
                  <c:v>SIN ESCALAFON</c:v>
                </c:pt>
              </c:strCache>
            </c:strRef>
          </c:cat>
          <c:val>
            <c:numRef>
              <c:f>Hoja1!$E$185:$E$188</c:f>
              <c:numCache>
                <c:formatCode>0</c:formatCode>
                <c:ptCount val="4"/>
                <c:pt idx="0">
                  <c:v>50</c:v>
                </c:pt>
                <c:pt idx="1">
                  <c:v>49</c:v>
                </c:pt>
                <c:pt idx="2">
                  <c:v>46</c:v>
                </c:pt>
                <c:pt idx="3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02288128"/>
        <c:axId val="617583680"/>
      </c:barChart>
      <c:valAx>
        <c:axId val="617583680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602288128"/>
        <c:crosses val="autoZero"/>
        <c:crossBetween val="between"/>
      </c:valAx>
      <c:catAx>
        <c:axId val="602288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es-CL"/>
          </a:p>
        </c:txPr>
        <c:crossAx val="6175836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0">
          <a:latin typeface="Gill Sans MT Condensed" panose="020B0506020104020203" pitchFamily="34" charset="0"/>
        </a:defRPr>
      </a:pPr>
      <a:endParaRPr lang="es-CL"/>
    </a:p>
  </c:txPr>
  <c:externalData r:id="rId2">
    <c:autoUpdate val="0"/>
  </c:externalData>
  <c:extLst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t" anchorCtr="0" compatLnSpc="1">
            <a:prstTxWarp prst="textNoShape">
              <a:avLst/>
            </a:prstTxWarp>
          </a:bodyPr>
          <a:lstStyle>
            <a:lvl1pPr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277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t" anchorCtr="0" compatLnSpc="1">
            <a:prstTxWarp prst="textNoShape">
              <a:avLst/>
            </a:prstTxWarp>
          </a:bodyPr>
          <a:lstStyle>
            <a:lvl1pPr algn="r"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b" anchorCtr="0" compatLnSpc="1">
            <a:prstTxWarp prst="textNoShape">
              <a:avLst/>
            </a:prstTxWarp>
          </a:bodyPr>
          <a:lstStyle>
            <a:lvl1pPr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277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1" tIns="45686" rIns="91371" bIns="45686" numCol="1" anchor="b" anchorCtr="0" compatLnSpc="1">
            <a:prstTxWarp prst="textNoShape">
              <a:avLst/>
            </a:prstTxWarp>
          </a:bodyPr>
          <a:lstStyle>
            <a:lvl1pPr algn="r" defTabSz="91413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D2C5B85-D0FE-45B7-8D2C-6C22D9E647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550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277" y="1"/>
            <a:ext cx="2973158" cy="555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algn="r"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7813" y="833438"/>
            <a:ext cx="7415213" cy="4171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4" y="5285469"/>
            <a:ext cx="5485773" cy="5005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277" y="10566146"/>
            <a:ext cx="2973158" cy="5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algn="r" defTabSz="931714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C0D623B-4C6F-4D3E-A685-BD15168E07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073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C301F2-81B5-4DD2-B5C3-35AFEAB3A971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79400" y="831850"/>
            <a:ext cx="7416800" cy="417353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4" y="5287066"/>
            <a:ext cx="5485773" cy="5005940"/>
          </a:xfrm>
          <a:noFill/>
          <a:ln/>
        </p:spPr>
        <p:txBody>
          <a:bodyPr/>
          <a:lstStyle/>
          <a:p>
            <a:pPr eaLnBrk="1" hangingPunct="1"/>
            <a:endParaRPr lang="es-CL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876256" y="4744059"/>
            <a:ext cx="2133600" cy="273844"/>
          </a:xfrm>
        </p:spPr>
        <p:txBody>
          <a:bodyPr/>
          <a:lstStyle>
            <a:lvl1pPr>
              <a:defRPr b="1" i="0" baseline="0">
                <a:latin typeface="Gill Sans MT Condensed" pitchFamily="34" charset="0"/>
              </a:defRPr>
            </a:lvl1pPr>
          </a:lstStyle>
          <a:p>
            <a:pPr>
              <a:defRPr/>
            </a:pPr>
            <a:fld id="{3F46B33E-26B8-4459-AE63-5ACB55EE17DB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 userDrawn="1"/>
        </p:nvSpPr>
        <p:spPr>
          <a:xfrm>
            <a:off x="0" y="487600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DOTACION EFECTIVA PODER JUDICIAL Y CORPORACION </a:t>
            </a:r>
            <a:r>
              <a:rPr lang="es-ES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ADMINISTRATIVA AL </a:t>
            </a:r>
            <a:r>
              <a:rPr lang="es-CL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31 DE DICIEMBRE DE </a:t>
            </a:r>
            <a:r>
              <a:rPr lang="es-CL" sz="1200" b="0" i="0" u="none" baseline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2021</a:t>
            </a:r>
            <a:endParaRPr lang="es-ES" sz="1200" b="0" i="0" u="none" baseline="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764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3DBA-0BCF-4639-B264-1389BADCA9AD}" type="datetimeFigureOut">
              <a:rPr lang="es-ES" smtClean="0"/>
              <a:t>03/01/2022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</a:lstStyle>
          <a:p>
            <a:fld id="{4088B91F-203B-4388-9B74-1135D222426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376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7487" y="3122840"/>
            <a:ext cx="84978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DOTACIÓN EFECTIVA</a:t>
            </a:r>
          </a:p>
          <a:p>
            <a:pPr algn="ctr"/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PODER </a:t>
            </a:r>
            <a:r>
              <a:rPr lang="es-ES" sz="4000" dirty="0">
                <a:solidFill>
                  <a:srgbClr val="0070C0"/>
                </a:solidFill>
                <a:latin typeface="Gill Sans MT Condensed" pitchFamily="34" charset="0"/>
              </a:rPr>
              <a:t>JUDICIAL Y </a:t>
            </a:r>
            <a:r>
              <a:rPr lang="es-ES" sz="4000" dirty="0" smtClean="0">
                <a:solidFill>
                  <a:srgbClr val="0070C0"/>
                </a:solidFill>
                <a:latin typeface="Gill Sans MT Condensed" pitchFamily="34" charset="0"/>
              </a:rPr>
              <a:t>CORPORACIÓN ADMINISTRATIVA</a:t>
            </a:r>
          </a:p>
          <a:p>
            <a:pPr algn="ctr"/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 Condensed" pitchFamily="34" charset="0"/>
              </a:rPr>
              <a:t>AL 31 DE DICIEMBRE DE </a:t>
            </a:r>
            <a:r>
              <a:rPr lang="es-C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ill Sans MT Condensed" pitchFamily="34" charset="0"/>
              </a:rPr>
              <a:t>2021</a:t>
            </a:r>
            <a:endParaRPr lang="es-CL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Gill Sans MT Condensed" pitchFamily="34" charset="0"/>
            </a:endParaRPr>
          </a:p>
        </p:txBody>
      </p:sp>
      <p:sp>
        <p:nvSpPr>
          <p:cNvPr id="3075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C4F20-CACD-492F-AC3D-6FD457EF5FB5}" type="slidenum">
              <a:rPr lang="es-ES" smtClean="0">
                <a:latin typeface="Arial" charset="0"/>
              </a:rPr>
              <a:pPr/>
              <a:t>1</a:t>
            </a:fld>
            <a:endParaRPr lang="es-ES" smtClean="0">
              <a:latin typeface="Arial" charset="0"/>
            </a:endParaRPr>
          </a:p>
        </p:txBody>
      </p:sp>
      <p:pic>
        <p:nvPicPr>
          <p:cNvPr id="3076" name="4 Imagen" descr="logopj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497559" y="915566"/>
            <a:ext cx="4148881" cy="197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0" y="4743751"/>
            <a:ext cx="9144000" cy="3997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Rectángulo"/>
          <p:cNvSpPr/>
          <p:nvPr/>
        </p:nvSpPr>
        <p:spPr>
          <a:xfrm>
            <a:off x="2342153" y="3003798"/>
            <a:ext cx="4387687" cy="12258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3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BFAFE3-DC28-4CD9-857F-891A608CF2D6}" type="slidenum">
              <a:rPr lang="es-ES" smtClean="0">
                <a:latin typeface="Arial" charset="0"/>
              </a:rPr>
              <a:pPr/>
              <a:t>10</a:t>
            </a:fld>
            <a:endParaRPr lang="es-ES" smtClean="0">
              <a:latin typeface="Arial" charset="0"/>
            </a:endParaRPr>
          </a:p>
        </p:txBody>
      </p:sp>
      <p:sp>
        <p:nvSpPr>
          <p:cNvPr id="92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PROMEDIO DE EDAD POR ESCALAFÓN</a:t>
            </a:r>
          </a:p>
        </p:txBody>
      </p:sp>
      <p:graphicFrame>
        <p:nvGraphicFramePr>
          <p:cNvPr id="6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092892"/>
              </p:ext>
            </p:extLst>
          </p:nvPr>
        </p:nvGraphicFramePr>
        <p:xfrm>
          <a:off x="1152525" y="885825"/>
          <a:ext cx="683895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17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77DF0-E8F3-472E-922B-BA230DCF44A3}" type="slidenum">
              <a:rPr lang="es-ES" smtClean="0">
                <a:latin typeface="Arial" charset="0"/>
              </a:rPr>
              <a:pPr/>
              <a:t>11</a:t>
            </a:fld>
            <a:endParaRPr lang="es-ES" smtClean="0">
              <a:latin typeface="Arial" charset="0"/>
            </a:endParaRP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3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PROMEDIO DE EDAD POR TIPO DE UNIDAD</a:t>
            </a:r>
          </a:p>
        </p:txBody>
      </p:sp>
      <p:graphicFrame>
        <p:nvGraphicFramePr>
          <p:cNvPr id="5" name="1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8638669"/>
              </p:ext>
            </p:extLst>
          </p:nvPr>
        </p:nvGraphicFramePr>
        <p:xfrm>
          <a:off x="1147762" y="885825"/>
          <a:ext cx="6848476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6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8641C-6DEC-49C4-BDC3-AEA63589AE36}" type="slidenum">
              <a:rPr lang="es-ES" smtClean="0">
                <a:latin typeface="Arial" charset="0"/>
              </a:rPr>
              <a:pPr/>
              <a:t>12</a:t>
            </a:fld>
            <a:endParaRPr lang="es-ES" smtClean="0">
              <a:latin typeface="Arial" charset="0"/>
            </a:endParaRPr>
          </a:p>
        </p:txBody>
      </p:sp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SEXO</a:t>
            </a:r>
          </a:p>
        </p:txBody>
      </p:sp>
      <p:graphicFrame>
        <p:nvGraphicFramePr>
          <p:cNvPr id="6" name="1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443454"/>
              </p:ext>
            </p:extLst>
          </p:nvPr>
        </p:nvGraphicFramePr>
        <p:xfrm>
          <a:off x="1152525" y="914400"/>
          <a:ext cx="68389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5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FCBC7B-7C2D-4CBD-B9C4-0F56A8F0A4D5}" type="slidenum">
              <a:rPr lang="es-ES" smtClean="0">
                <a:latin typeface="Arial" charset="0"/>
              </a:rPr>
              <a:pPr/>
              <a:t>13</a:t>
            </a:fld>
            <a:endParaRPr lang="es-ES" smtClean="0">
              <a:latin typeface="Arial" charset="0"/>
            </a:endParaRPr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3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SEXO</a:t>
            </a:r>
          </a:p>
        </p:txBody>
      </p:sp>
      <p:graphicFrame>
        <p:nvGraphicFramePr>
          <p:cNvPr id="6" name="1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432014"/>
              </p:ext>
            </p:extLst>
          </p:nvPr>
        </p:nvGraphicFramePr>
        <p:xfrm>
          <a:off x="1152525" y="914400"/>
          <a:ext cx="68389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10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4D253-1AD6-401F-9522-F7421F911A14}" type="slidenum">
              <a:rPr lang="es-ES" smtClean="0">
                <a:latin typeface="Arial" charset="0"/>
              </a:rPr>
              <a:pPr/>
              <a:t>14</a:t>
            </a:fld>
            <a:endParaRPr lang="es-ES" smtClean="0">
              <a:latin typeface="Arial" charset="0"/>
            </a:endParaRP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PROMEDIO DE EDAD </a:t>
            </a:r>
            <a:r>
              <a:rPr lang="es-ES" sz="3600" dirty="0">
                <a:solidFill>
                  <a:schemeClr val="bg1"/>
                </a:solidFill>
                <a:latin typeface="Gill Sans MT Condensed" pitchFamily="34" charset="0"/>
              </a:rPr>
              <a:t>POR </a:t>
            </a:r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JURISDICCIÓN</a:t>
            </a:r>
          </a:p>
        </p:txBody>
      </p:sp>
      <p:graphicFrame>
        <p:nvGraphicFramePr>
          <p:cNvPr id="6" name="1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368102"/>
              </p:ext>
            </p:extLst>
          </p:nvPr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38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E37D47-FA3C-4E8D-8D9B-AAFEDDD01109}" type="slidenum">
              <a:rPr lang="es-ES" smtClean="0">
                <a:latin typeface="Arial" charset="0"/>
              </a:rPr>
              <a:pPr/>
              <a:t>15</a:t>
            </a:fld>
            <a:endParaRPr lang="es-ES" dirty="0" smtClean="0">
              <a:latin typeface="Arial" charset="0"/>
            </a:endParaRP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PROMEDIO DE EDAD POR JURISDICCIÓN</a:t>
            </a:r>
          </a:p>
        </p:txBody>
      </p:sp>
      <p:graphicFrame>
        <p:nvGraphicFramePr>
          <p:cNvPr id="6" name="1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079105"/>
              </p:ext>
            </p:extLst>
          </p:nvPr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11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8791B-0A27-4595-8D25-03101DD9331F}" type="slidenum">
              <a:rPr lang="es-ES" smtClean="0">
                <a:latin typeface="Arial" charset="0"/>
              </a:rPr>
              <a:pPr/>
              <a:t>16</a:t>
            </a:fld>
            <a:endParaRPr lang="es-ES" smtClean="0">
              <a:latin typeface="Arial" charset="0"/>
            </a:endParaRPr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JURISDICCIÓN</a:t>
            </a:r>
          </a:p>
        </p:txBody>
      </p:sp>
      <p:graphicFrame>
        <p:nvGraphicFramePr>
          <p:cNvPr id="6" name="21 Gráfico"/>
          <p:cNvGraphicFramePr>
            <a:graphicFrameLocks/>
          </p:cNvGraphicFramePr>
          <p:nvPr/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11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04D27-F6F3-4FF6-BCBC-18F51379B568}" type="slidenum">
              <a:rPr lang="es-ES" smtClean="0">
                <a:latin typeface="Arial" charset="0"/>
              </a:rPr>
              <a:pPr/>
              <a:t>17</a:t>
            </a:fld>
            <a:endParaRPr lang="es-ES" smtClean="0">
              <a:latin typeface="Arial" charset="0"/>
            </a:endParaRP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JURISDICCIÓN</a:t>
            </a:r>
          </a:p>
        </p:txBody>
      </p:sp>
      <p:graphicFrame>
        <p:nvGraphicFramePr>
          <p:cNvPr id="6" name="22 Gráfico"/>
          <p:cNvGraphicFramePr>
            <a:graphicFrameLocks/>
          </p:cNvGraphicFramePr>
          <p:nvPr/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19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54598-E0B9-4880-A0EB-71FEC09B5A03}" type="slidenum">
              <a:rPr lang="es-ES" smtClean="0">
                <a:latin typeface="Arial" charset="0"/>
              </a:rPr>
              <a:pPr/>
              <a:t>18</a:t>
            </a:fld>
            <a:endParaRPr lang="es-ES" smtClean="0">
              <a:latin typeface="Arial" charset="0"/>
            </a:endParaRPr>
          </a:p>
        </p:txBody>
      </p:sp>
      <p:sp>
        <p:nvSpPr>
          <p:cNvPr id="2150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ANTIGÜEDAD</a:t>
            </a:r>
          </a:p>
        </p:txBody>
      </p:sp>
      <p:graphicFrame>
        <p:nvGraphicFramePr>
          <p:cNvPr id="5" name="17 Gráfico"/>
          <p:cNvGraphicFramePr>
            <a:graphicFrameLocks/>
          </p:cNvGraphicFramePr>
          <p:nvPr/>
        </p:nvGraphicFramePr>
        <p:xfrm>
          <a:off x="1152525" y="842962"/>
          <a:ext cx="6838950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5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23C20-D27C-4A0A-9938-82F8FAC65E7F}" type="slidenum">
              <a:rPr lang="es-ES" smtClean="0">
                <a:latin typeface="Arial" charset="0"/>
              </a:rPr>
              <a:pPr/>
              <a:t>19</a:t>
            </a:fld>
            <a:endParaRPr lang="es-ES" smtClean="0">
              <a:latin typeface="Arial" charset="0"/>
            </a:endParaRPr>
          </a:p>
        </p:txBody>
      </p:sp>
      <p:sp>
        <p:nvSpPr>
          <p:cNvPr id="2253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ANTIGÜEDAD</a:t>
            </a:r>
          </a:p>
        </p:txBody>
      </p:sp>
      <p:graphicFrame>
        <p:nvGraphicFramePr>
          <p:cNvPr id="5" name="18 Gráfico"/>
          <p:cNvGraphicFramePr>
            <a:graphicFrameLocks/>
          </p:cNvGraphicFramePr>
          <p:nvPr/>
        </p:nvGraphicFramePr>
        <p:xfrm>
          <a:off x="1152525" y="871537"/>
          <a:ext cx="6838950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2</a:t>
            </a:fld>
            <a:endParaRPr lang="es-ES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CALIDAD JURÍDICA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7164288" y="84355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solidFill>
                  <a:schemeClr val="accent1"/>
                </a:solidFill>
                <a:latin typeface="Gill Sans MT Condensed" pitchFamily="34" charset="0"/>
              </a:rPr>
              <a:t>*Incluye Cortes, Tribunales, Unidades de Apoyo y Bienestar</a:t>
            </a:r>
            <a:endParaRPr lang="es-CL" sz="1400" dirty="0">
              <a:solidFill>
                <a:schemeClr val="accent1"/>
              </a:solidFill>
              <a:latin typeface="Gill Sans MT Condensed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969640"/>
              </p:ext>
            </p:extLst>
          </p:nvPr>
        </p:nvGraphicFramePr>
        <p:xfrm>
          <a:off x="1528762" y="985837"/>
          <a:ext cx="6086475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16837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20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0952E-D947-46A4-A413-67A9F98A09A9}" type="slidenum">
              <a:rPr lang="es-ES" smtClean="0">
                <a:latin typeface="Arial" charset="0"/>
              </a:rPr>
              <a:pPr/>
              <a:t>20</a:t>
            </a:fld>
            <a:endParaRPr lang="es-ES" smtClean="0">
              <a:latin typeface="Arial" charset="0"/>
            </a:endParaRP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GRADO</a:t>
            </a:r>
          </a:p>
        </p:txBody>
      </p:sp>
      <p:graphicFrame>
        <p:nvGraphicFramePr>
          <p:cNvPr id="6" name="19 Gráfico"/>
          <p:cNvGraphicFramePr>
            <a:graphicFrameLocks/>
          </p:cNvGraphicFramePr>
          <p:nvPr/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6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3613C3-CA57-4C19-BAEB-0D230931ABF9}" type="slidenum">
              <a:rPr lang="es-ES" smtClean="0">
                <a:latin typeface="Arial" charset="0"/>
              </a:rPr>
              <a:pPr/>
              <a:t>21</a:t>
            </a:fld>
            <a:endParaRPr lang="es-ES" smtClean="0">
              <a:latin typeface="Arial" charset="0"/>
            </a:endParaRPr>
          </a:p>
        </p:txBody>
      </p:sp>
      <p:sp>
        <p:nvSpPr>
          <p:cNvPr id="2457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GRADO</a:t>
            </a:r>
          </a:p>
        </p:txBody>
      </p:sp>
      <p:graphicFrame>
        <p:nvGraphicFramePr>
          <p:cNvPr id="5" name="20 Gráfico"/>
          <p:cNvGraphicFramePr>
            <a:graphicFrameLocks/>
          </p:cNvGraphicFramePr>
          <p:nvPr/>
        </p:nvGraphicFramePr>
        <p:xfrm>
          <a:off x="1147762" y="728662"/>
          <a:ext cx="6848476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3</a:t>
            </a:fld>
            <a:endParaRPr lang="es-ES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CALIDAD JURÍDICA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164288" y="843558"/>
            <a:ext cx="1728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>
                <a:solidFill>
                  <a:schemeClr val="accent1"/>
                </a:solidFill>
                <a:latin typeface="Gill Sans MT Condensed" pitchFamily="34" charset="0"/>
              </a:rPr>
              <a:t>*Incluye Corporación, Oficinas de Personal, Unidades de Apoyo Técnico Administrativo y Administración Externa Centro de Justicia</a:t>
            </a:r>
            <a:endParaRPr lang="es-CL" sz="1400" dirty="0">
              <a:solidFill>
                <a:schemeClr val="accent1"/>
              </a:solidFill>
              <a:latin typeface="Gill Sans MT Condensed" pitchFamily="34" charset="0"/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184416"/>
              </p:ext>
            </p:extLst>
          </p:nvPr>
        </p:nvGraphicFramePr>
        <p:xfrm>
          <a:off x="1533525" y="995362"/>
          <a:ext cx="607695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1439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201C18-BEA3-4EEC-BD0D-64B7BBC76A99}" type="slidenum">
              <a:rPr lang="es-ES" smtClean="0">
                <a:latin typeface="Arial" charset="0"/>
              </a:rPr>
              <a:pPr/>
              <a:t>4</a:t>
            </a:fld>
            <a:endParaRPr lang="es-ES" dirty="0" smtClean="0">
              <a:latin typeface="Arial" charset="0"/>
            </a:endParaRPr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ESCALAFÓN</a:t>
            </a:r>
          </a:p>
        </p:txBody>
      </p:sp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2423729"/>
              </p:ext>
            </p:extLst>
          </p:nvPr>
        </p:nvGraphicFramePr>
        <p:xfrm>
          <a:off x="1524000" y="966787"/>
          <a:ext cx="6096000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01C18-BEA3-4EEC-BD0D-64B7BBC76A99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ESCALAFÓN PRIMARIO POR CARGO</a:t>
            </a:r>
          </a:p>
        </p:txBody>
      </p:sp>
      <p:graphicFrame>
        <p:nvGraphicFramePr>
          <p:cNvPr id="6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106749"/>
              </p:ext>
            </p:extLst>
          </p:nvPr>
        </p:nvGraphicFramePr>
        <p:xfrm>
          <a:off x="1528762" y="914400"/>
          <a:ext cx="608647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EBDF8-4EAB-47B6-AE62-A952BC090DA6}" type="slidenum">
              <a:rPr lang="es-ES" smtClean="0">
                <a:latin typeface="Arial" charset="0"/>
              </a:rPr>
              <a:pPr/>
              <a:t>6</a:t>
            </a:fld>
            <a:endParaRPr lang="es-ES" smtClean="0">
              <a:latin typeface="Arial" charset="0"/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TIPO DE UNIDAD</a:t>
            </a:r>
          </a:p>
        </p:txBody>
      </p:sp>
      <p:graphicFrame>
        <p:nvGraphicFramePr>
          <p:cNvPr id="5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896384"/>
              </p:ext>
            </p:extLst>
          </p:nvPr>
        </p:nvGraphicFramePr>
        <p:xfrm>
          <a:off x="1528762" y="962025"/>
          <a:ext cx="6086475" cy="321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EBDF8-4EAB-47B6-AE62-A952BC090DA6}" type="slidenum">
              <a:rPr lang="es-ES" smtClean="0">
                <a:latin typeface="Arial" charset="0"/>
              </a:rPr>
              <a:pPr/>
              <a:t>7</a:t>
            </a:fld>
            <a:endParaRPr lang="es-ES" smtClean="0">
              <a:latin typeface="Arial" charset="0"/>
            </a:endParaRPr>
          </a:p>
        </p:txBody>
      </p:sp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TIPO DE UNIDAD</a:t>
            </a:r>
          </a:p>
        </p:txBody>
      </p:sp>
      <p:graphicFrame>
        <p:nvGraphicFramePr>
          <p:cNvPr id="6" name="7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965207"/>
              </p:ext>
            </p:extLst>
          </p:nvPr>
        </p:nvGraphicFramePr>
        <p:xfrm>
          <a:off x="1152525" y="885825"/>
          <a:ext cx="683895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671530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10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B21D2C-3B34-4C8C-984F-A0CD2257D9AA}" type="slidenum">
              <a:rPr lang="es-ES" smtClean="0">
                <a:latin typeface="Arial" charset="0"/>
              </a:rPr>
              <a:pPr/>
              <a:t>8</a:t>
            </a:fld>
            <a:endParaRPr lang="es-ES" smtClean="0">
              <a:latin typeface="Arial" charset="0"/>
            </a:endParaRPr>
          </a:p>
        </p:txBody>
      </p:sp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PODER JUDICIAL, POR RANGO DE EDAD</a:t>
            </a:r>
          </a:p>
        </p:txBody>
      </p:sp>
      <p:graphicFrame>
        <p:nvGraphicFramePr>
          <p:cNvPr id="6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7852441"/>
              </p:ext>
            </p:extLst>
          </p:nvPr>
        </p:nvGraphicFramePr>
        <p:xfrm>
          <a:off x="1152525" y="828675"/>
          <a:ext cx="6838950" cy="348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32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8612FD-2246-44C3-954F-9D74B35E0B82}" type="slidenum">
              <a:rPr lang="es-ES" smtClean="0">
                <a:latin typeface="Arial" charset="0"/>
              </a:rPr>
              <a:pPr/>
              <a:t>9</a:t>
            </a:fld>
            <a:endParaRPr lang="es-ES" smtClean="0">
              <a:latin typeface="Arial" charset="0"/>
            </a:endParaRPr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</p:spPr>
        <p:txBody>
          <a:bodyPr>
            <a:noAutofit/>
          </a:bodyPr>
          <a:lstStyle/>
          <a:p>
            <a:pPr eaLnBrk="1" hangingPunct="1"/>
            <a:r>
              <a:rPr lang="es-ES" sz="3600" dirty="0" smtClean="0">
                <a:solidFill>
                  <a:schemeClr val="bg1"/>
                </a:solidFill>
                <a:latin typeface="Gill Sans MT Condensed" pitchFamily="34" charset="0"/>
              </a:rPr>
              <a:t>CORPORACIÓN, POR RANGO DE EDAD</a:t>
            </a:r>
          </a:p>
        </p:txBody>
      </p:sp>
      <p:graphicFrame>
        <p:nvGraphicFramePr>
          <p:cNvPr id="6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5405393"/>
              </p:ext>
            </p:extLst>
          </p:nvPr>
        </p:nvGraphicFramePr>
        <p:xfrm>
          <a:off x="1152525" y="857250"/>
          <a:ext cx="683895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5125</TotalTime>
  <Words>315</Words>
  <Application>Microsoft Office PowerPoint</Application>
  <PresentationFormat>Presentación en pantalla (16:9)</PresentationFormat>
  <Paragraphs>98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Presentación de PowerPoint</vt:lpstr>
      <vt:lpstr>PODER JUDICIAL, POR CALIDAD JURÍDICA</vt:lpstr>
      <vt:lpstr>CORPORACIÓN, POR CALIDAD JURÍDICA</vt:lpstr>
      <vt:lpstr>PODER JUDICIAL, POR ESCALAFÓN</vt:lpstr>
      <vt:lpstr>PODER JUDICIAL, ESCALAFÓN PRIMARIO POR CARGO</vt:lpstr>
      <vt:lpstr>PODER JUDICIAL, POR TIPO DE UNIDAD</vt:lpstr>
      <vt:lpstr>CORPORACIÓN, POR TIPO DE UNIDAD</vt:lpstr>
      <vt:lpstr>PODER JUDICIAL, POR RANGO DE EDAD</vt:lpstr>
      <vt:lpstr>CORPORACIÓN, POR RANGO DE EDAD</vt:lpstr>
      <vt:lpstr>PODER JUDICIAL, PROMEDIO DE EDAD POR ESCALAFÓN</vt:lpstr>
      <vt:lpstr>CORPORACIÓN, PROMEDIO DE EDAD POR TIPO DE UNIDAD</vt:lpstr>
      <vt:lpstr>PODER JUDICIAL, POR SEXO</vt:lpstr>
      <vt:lpstr>CORPORACIÓN, POR SEXO</vt:lpstr>
      <vt:lpstr>PODER JUDICIAL, PROMEDIO DE EDAD POR JURISDICCIÓN</vt:lpstr>
      <vt:lpstr>CORPORACIÓN, PROMEDIO DE EDAD POR JURISDICCIÓN</vt:lpstr>
      <vt:lpstr>PODER JUDICIAL, POR JURISDICCIÓN</vt:lpstr>
      <vt:lpstr>CORPORACIÓN, POR JURISDICCIÓN</vt:lpstr>
      <vt:lpstr>PODER JUDICIAL, POR ANTIGÜEDAD</vt:lpstr>
      <vt:lpstr>CORPORACIÓN, POR ANTIGÜEDAD</vt:lpstr>
      <vt:lpstr>PODER JUDICIAL, POR GRADO</vt:lpstr>
      <vt:lpstr>CORPORACIÓN, POR GRADO</vt:lpstr>
    </vt:vector>
  </TitlesOfParts>
  <Company>Corp. Adm. del Poder Judicial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Mauricio Peña</dc:creator>
  <cp:lastModifiedBy>MAURICIO ALEJANDRO PEÑA DUARTE</cp:lastModifiedBy>
  <cp:revision>389</cp:revision>
  <cp:lastPrinted>2018-12-31T11:28:17Z</cp:lastPrinted>
  <dcterms:created xsi:type="dcterms:W3CDTF">2008-09-01T15:42:08Z</dcterms:created>
  <dcterms:modified xsi:type="dcterms:W3CDTF">2022-01-03T13:10:00Z</dcterms:modified>
</cp:coreProperties>
</file>