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7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2" r:id="rId3"/>
    <p:sldId id="283" r:id="rId4"/>
    <p:sldId id="280" r:id="rId5"/>
    <p:sldId id="279" r:id="rId6"/>
    <p:sldId id="281" r:id="rId7"/>
    <p:sldId id="28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70" r:id="rId17"/>
    <p:sldId id="271" r:id="rId18"/>
    <p:sldId id="274" r:id="rId19"/>
    <p:sldId id="275" r:id="rId20"/>
    <p:sldId id="276" r:id="rId21"/>
    <p:sldId id="277" r:id="rId22"/>
  </p:sldIdLst>
  <p:sldSz cx="9144000" cy="5143500" type="screen16x9"/>
  <p:notesSz cx="6858000" cy="11125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728" autoAdjust="0"/>
  </p:normalViewPr>
  <p:slideViewPr>
    <p:cSldViewPr>
      <p:cViewPr>
        <p:scale>
          <a:sx n="100" d="100"/>
          <a:sy n="100" d="100"/>
        </p:scale>
        <p:origin x="-1962" y="-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3564" y="-96"/>
      </p:cViewPr>
      <p:guideLst>
        <p:guide orient="horz" pos="350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20\Dotacion\Copia%20de%20Dotacion%20Cuenta%20Publica%202020%20(Base%20Maestro%2020191231)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pena\Desktop\Mis%20archivos\2019\Dotacion\12\Dotacion%202019%20Cuenta%20Publica%202019123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4.7977777777777779E-2"/>
                  <c:y val="-3.52777777777777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5.8796296296296298E-2"/>
                  <c:y val="3.8484848484848483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3262514814814814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7.4074074074090648E-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PUBLICA'!$B$8:$C$8</c:f>
              <c:strCache>
                <c:ptCount val="2"/>
                <c:pt idx="0">
                  <c:v>TITULAR</c:v>
                </c:pt>
                <c:pt idx="1">
                  <c:v>CONTRATA</c:v>
                </c:pt>
              </c:strCache>
            </c:strRef>
          </c:cat>
          <c:val>
            <c:numRef>
              <c:f>'CUENTA PUBLICA'!$B$9:$C$9</c:f>
              <c:numCache>
                <c:formatCode>General</c:formatCode>
                <c:ptCount val="2"/>
                <c:pt idx="0">
                  <c:v>8619</c:v>
                </c:pt>
                <c:pt idx="1">
                  <c:v>2746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PUBLICA'!$B$308:$E$308</c:f>
              <c:strCache>
                <c:ptCount val="4"/>
                <c:pt idx="0">
                  <c:v>CORPORACION ADMINISTRATIVA</c:v>
                </c:pt>
                <c:pt idx="1">
                  <c:v>OFICINA DE PERSONAL</c:v>
                </c:pt>
                <c:pt idx="2">
                  <c:v>UNIDAD DE APOYO TECNICO ADMINISTRATIVO  </c:v>
                </c:pt>
                <c:pt idx="3">
                  <c:v>ADM. EXTERNA CENTRO DE JUSTICIA DE STGO.</c:v>
                </c:pt>
              </c:strCache>
            </c:strRef>
          </c:cat>
          <c:val>
            <c:numRef>
              <c:f>'CUENTA PUBLICA'!$B$309:$E$309</c:f>
              <c:numCache>
                <c:formatCode>0</c:formatCode>
                <c:ptCount val="4"/>
                <c:pt idx="0">
                  <c:v>43.377110694183862</c:v>
                </c:pt>
                <c:pt idx="1">
                  <c:v>43.96</c:v>
                </c:pt>
                <c:pt idx="2">
                  <c:v>38.671875</c:v>
                </c:pt>
                <c:pt idx="3">
                  <c:v>42.333333333333336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487360"/>
        <c:axId val="49620096"/>
      </c:barChart>
      <c:catAx>
        <c:axId val="49487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9620096"/>
        <c:crosses val="autoZero"/>
        <c:auto val="1"/>
        <c:lblAlgn val="ctr"/>
        <c:lblOffset val="100"/>
        <c:noMultiLvlLbl val="0"/>
      </c:catAx>
      <c:valAx>
        <c:axId val="496200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4948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1474027777777777E-2"/>
                  <c:y val="-0.1302069444444444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3.2299722222222223E-2"/>
                  <c:y val="5.2275277777777775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3710050000000000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0.5798595959595959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765974074074074"/>
                  <c:y val="0.5195454545454545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36919555555555555"/>
                  <c:y val="0.243737373737373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PUBLICA'!$B$346:$C$346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'CUENTA PUBLICA'!$B$347:$C$347</c:f>
              <c:numCache>
                <c:formatCode>General</c:formatCode>
                <c:ptCount val="2"/>
                <c:pt idx="0">
                  <c:v>6691</c:v>
                </c:pt>
                <c:pt idx="1">
                  <c:v>4674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1474027777777777E-2"/>
                  <c:y val="-0.1302069444444444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3.2299722222222223E-2"/>
                  <c:y val="5.2275277777777775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3710050000000000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0.5798595959595959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765974074074074"/>
                  <c:y val="0.5195454545454545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36919555555555555"/>
                  <c:y val="0.243737373737373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PUBLICA'!$B$384:$C$384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'CUENTA PUBLICA'!$B$385:$C$385</c:f>
              <c:numCache>
                <c:formatCode>General</c:formatCode>
                <c:ptCount val="2"/>
                <c:pt idx="0">
                  <c:v>502</c:v>
                </c:pt>
                <c:pt idx="1">
                  <c:v>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PUBLICA'!$B$421:$S$421</c:f>
              <c:strCache>
                <c:ptCount val="18"/>
                <c:pt idx="0">
                  <c:v>ARICA</c:v>
                </c:pt>
                <c:pt idx="1">
                  <c:v>PUNTA ARENAS</c:v>
                </c:pt>
                <c:pt idx="2">
                  <c:v>COIHAIQUE</c:v>
                </c:pt>
                <c:pt idx="3">
                  <c:v>CORTE SUPREMA</c:v>
                </c:pt>
                <c:pt idx="4">
                  <c:v>LA SERENA</c:v>
                </c:pt>
                <c:pt idx="5">
                  <c:v>TEMUCO</c:v>
                </c:pt>
                <c:pt idx="6">
                  <c:v>TALCA</c:v>
                </c:pt>
                <c:pt idx="7">
                  <c:v>CONCEPCION</c:v>
                </c:pt>
                <c:pt idx="8">
                  <c:v>VALPARAISO</c:v>
                </c:pt>
                <c:pt idx="9">
                  <c:v>CHILLAN</c:v>
                </c:pt>
                <c:pt idx="10">
                  <c:v>VALDIVIA</c:v>
                </c:pt>
                <c:pt idx="11">
                  <c:v>SAN MIGUEL</c:v>
                </c:pt>
                <c:pt idx="12">
                  <c:v>SANTIAGO</c:v>
                </c:pt>
                <c:pt idx="13">
                  <c:v>PUERTO MONTT</c:v>
                </c:pt>
                <c:pt idx="14">
                  <c:v>ANTOFAGASTA</c:v>
                </c:pt>
                <c:pt idx="15">
                  <c:v>COPIAPO</c:v>
                </c:pt>
                <c:pt idx="16">
                  <c:v>RANCAGUA</c:v>
                </c:pt>
                <c:pt idx="17">
                  <c:v>IQUIQUE</c:v>
                </c:pt>
              </c:strCache>
            </c:strRef>
          </c:cat>
          <c:val>
            <c:numRef>
              <c:f>'CUENTA PUBLICA'!$B$422:$S$422</c:f>
              <c:numCache>
                <c:formatCode>0</c:formatCode>
                <c:ptCount val="18"/>
                <c:pt idx="0">
                  <c:v>47.430693069306933</c:v>
                </c:pt>
                <c:pt idx="1">
                  <c:v>47.203389830508478</c:v>
                </c:pt>
                <c:pt idx="2">
                  <c:v>46.986842105263158</c:v>
                </c:pt>
                <c:pt idx="3">
                  <c:v>46.165158371040725</c:v>
                </c:pt>
                <c:pt idx="4">
                  <c:v>45.824380165289256</c:v>
                </c:pt>
                <c:pt idx="5">
                  <c:v>45.516891891891895</c:v>
                </c:pt>
                <c:pt idx="6">
                  <c:v>45.391371340523882</c:v>
                </c:pt>
                <c:pt idx="7">
                  <c:v>45.177215189873415</c:v>
                </c:pt>
                <c:pt idx="8">
                  <c:v>45.151017214397498</c:v>
                </c:pt>
                <c:pt idx="9">
                  <c:v>44.979919678714857</c:v>
                </c:pt>
                <c:pt idx="10">
                  <c:v>44.894039735099341</c:v>
                </c:pt>
                <c:pt idx="11">
                  <c:v>44.767088607594935</c:v>
                </c:pt>
                <c:pt idx="12">
                  <c:v>44.346292585170339</c:v>
                </c:pt>
                <c:pt idx="13">
                  <c:v>44.340425531914896</c:v>
                </c:pt>
                <c:pt idx="14">
                  <c:v>44.253578732106341</c:v>
                </c:pt>
                <c:pt idx="15">
                  <c:v>44.051118210862619</c:v>
                </c:pt>
                <c:pt idx="16">
                  <c:v>43.797513321492005</c:v>
                </c:pt>
                <c:pt idx="17">
                  <c:v>42.479704797047972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191104"/>
        <c:axId val="49625856"/>
      </c:barChart>
      <c:catAx>
        <c:axId val="4619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9625856"/>
        <c:crosses val="autoZero"/>
        <c:auto val="1"/>
        <c:lblAlgn val="ctr"/>
        <c:lblOffset val="100"/>
        <c:noMultiLvlLbl val="0"/>
      </c:catAx>
      <c:valAx>
        <c:axId val="496258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46191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PUBLICA'!$B$458:$S$458</c:f>
              <c:strCache>
                <c:ptCount val="18"/>
                <c:pt idx="0">
                  <c:v>CHILLAN</c:v>
                </c:pt>
                <c:pt idx="1">
                  <c:v>IQUIQUE</c:v>
                </c:pt>
                <c:pt idx="2">
                  <c:v>COIHAIQUE</c:v>
                </c:pt>
                <c:pt idx="3">
                  <c:v>VALPARAISO</c:v>
                </c:pt>
                <c:pt idx="4">
                  <c:v>LA SERENA</c:v>
                </c:pt>
                <c:pt idx="5">
                  <c:v>RANCAGUA</c:v>
                </c:pt>
                <c:pt idx="6">
                  <c:v>TEMUCO</c:v>
                </c:pt>
                <c:pt idx="7">
                  <c:v>CONCEPCION</c:v>
                </c:pt>
                <c:pt idx="8">
                  <c:v>VALDIVIA</c:v>
                </c:pt>
                <c:pt idx="9">
                  <c:v>SAN MIGUEL</c:v>
                </c:pt>
                <c:pt idx="10">
                  <c:v>ARICA</c:v>
                </c:pt>
                <c:pt idx="11">
                  <c:v>TALCA</c:v>
                </c:pt>
                <c:pt idx="12">
                  <c:v>SANTIAGO</c:v>
                </c:pt>
                <c:pt idx="13">
                  <c:v>PUNTA ARENAS</c:v>
                </c:pt>
                <c:pt idx="14">
                  <c:v>PUERTO MONTT</c:v>
                </c:pt>
                <c:pt idx="15">
                  <c:v>CORTE SUPREMA</c:v>
                </c:pt>
                <c:pt idx="16">
                  <c:v>ANTOFAGASTA</c:v>
                </c:pt>
                <c:pt idx="17">
                  <c:v>COPIAPO</c:v>
                </c:pt>
              </c:strCache>
            </c:strRef>
          </c:cat>
          <c:val>
            <c:numRef>
              <c:f>'CUENTA PUBLICA'!$B$459:$S$459</c:f>
              <c:numCache>
                <c:formatCode>0</c:formatCode>
                <c:ptCount val="18"/>
                <c:pt idx="0">
                  <c:v>48.666666666666664</c:v>
                </c:pt>
                <c:pt idx="1">
                  <c:v>45.842105263157897</c:v>
                </c:pt>
                <c:pt idx="2">
                  <c:v>44.375</c:v>
                </c:pt>
                <c:pt idx="3">
                  <c:v>44.288888888888891</c:v>
                </c:pt>
                <c:pt idx="4">
                  <c:v>43.814814814814817</c:v>
                </c:pt>
                <c:pt idx="5">
                  <c:v>43.18181818181818</c:v>
                </c:pt>
                <c:pt idx="6">
                  <c:v>43.068965517241381</c:v>
                </c:pt>
                <c:pt idx="7">
                  <c:v>42.829268292682926</c:v>
                </c:pt>
                <c:pt idx="8">
                  <c:v>42.375</c:v>
                </c:pt>
                <c:pt idx="9">
                  <c:v>42.227272727272727</c:v>
                </c:pt>
                <c:pt idx="10">
                  <c:v>42</c:v>
                </c:pt>
                <c:pt idx="11">
                  <c:v>41.142857142857146</c:v>
                </c:pt>
                <c:pt idx="12">
                  <c:v>41.123287671232873</c:v>
                </c:pt>
                <c:pt idx="13">
                  <c:v>40.8125</c:v>
                </c:pt>
                <c:pt idx="14">
                  <c:v>40.42307692307692</c:v>
                </c:pt>
                <c:pt idx="15">
                  <c:v>40.367458866544787</c:v>
                </c:pt>
                <c:pt idx="16">
                  <c:v>40.037037037037038</c:v>
                </c:pt>
                <c:pt idx="17">
                  <c:v>39.38095238095238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193152"/>
        <c:axId val="49661056"/>
      </c:barChart>
      <c:catAx>
        <c:axId val="4619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9661056"/>
        <c:crosses val="autoZero"/>
        <c:auto val="1"/>
        <c:lblAlgn val="ctr"/>
        <c:lblOffset val="100"/>
        <c:noMultiLvlLbl val="0"/>
      </c:catAx>
      <c:valAx>
        <c:axId val="496610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46193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PUBLICA'!$B$495:$S$495</c:f>
              <c:strCache>
                <c:ptCount val="18"/>
                <c:pt idx="0">
                  <c:v>SANTIAGO</c:v>
                </c:pt>
                <c:pt idx="1">
                  <c:v>VALPARAISO</c:v>
                </c:pt>
                <c:pt idx="2">
                  <c:v>SAN MIGUEL</c:v>
                </c:pt>
                <c:pt idx="3">
                  <c:v>CONCEPCION</c:v>
                </c:pt>
                <c:pt idx="4">
                  <c:v>TALCA</c:v>
                </c:pt>
                <c:pt idx="5">
                  <c:v>TEMUCO</c:v>
                </c:pt>
                <c:pt idx="6">
                  <c:v>RANCAGUA</c:v>
                </c:pt>
                <c:pt idx="7">
                  <c:v>ANTOFAGASTA</c:v>
                </c:pt>
                <c:pt idx="8">
                  <c:v>LA SERENA</c:v>
                </c:pt>
                <c:pt idx="9">
                  <c:v>VALDIVIA</c:v>
                </c:pt>
                <c:pt idx="10">
                  <c:v>CORTE SUPREMA</c:v>
                </c:pt>
                <c:pt idx="11">
                  <c:v>PUERTO MONTT</c:v>
                </c:pt>
                <c:pt idx="12">
                  <c:v>COPIAPO</c:v>
                </c:pt>
                <c:pt idx="13">
                  <c:v>IQUIQUE</c:v>
                </c:pt>
                <c:pt idx="14">
                  <c:v>CHILLAN</c:v>
                </c:pt>
                <c:pt idx="15">
                  <c:v>ARICA</c:v>
                </c:pt>
                <c:pt idx="16">
                  <c:v>PUNTA ARENAS</c:v>
                </c:pt>
                <c:pt idx="17">
                  <c:v>COIHAIQUE</c:v>
                </c:pt>
              </c:strCache>
            </c:strRef>
          </c:cat>
          <c:val>
            <c:numRef>
              <c:f>'CUENTA PUBLICA'!$B$496:$S$496</c:f>
              <c:numCache>
                <c:formatCode>0</c:formatCode>
                <c:ptCount val="18"/>
                <c:pt idx="0">
                  <c:v>2495</c:v>
                </c:pt>
                <c:pt idx="1">
                  <c:v>1278</c:v>
                </c:pt>
                <c:pt idx="2">
                  <c:v>1185</c:v>
                </c:pt>
                <c:pt idx="3">
                  <c:v>948</c:v>
                </c:pt>
                <c:pt idx="4">
                  <c:v>649</c:v>
                </c:pt>
                <c:pt idx="5">
                  <c:v>592</c:v>
                </c:pt>
                <c:pt idx="6">
                  <c:v>563</c:v>
                </c:pt>
                <c:pt idx="7">
                  <c:v>489</c:v>
                </c:pt>
                <c:pt idx="8">
                  <c:v>484</c:v>
                </c:pt>
                <c:pt idx="9">
                  <c:v>453</c:v>
                </c:pt>
                <c:pt idx="10">
                  <c:v>442</c:v>
                </c:pt>
                <c:pt idx="11">
                  <c:v>423</c:v>
                </c:pt>
                <c:pt idx="12">
                  <c:v>313</c:v>
                </c:pt>
                <c:pt idx="13">
                  <c:v>271</c:v>
                </c:pt>
                <c:pt idx="14">
                  <c:v>249</c:v>
                </c:pt>
                <c:pt idx="15">
                  <c:v>202</c:v>
                </c:pt>
                <c:pt idx="16">
                  <c:v>177</c:v>
                </c:pt>
                <c:pt idx="17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029056"/>
        <c:axId val="49663360"/>
      </c:barChart>
      <c:catAx>
        <c:axId val="50029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9663360"/>
        <c:crosses val="autoZero"/>
        <c:auto val="1"/>
        <c:lblAlgn val="ctr"/>
        <c:lblOffset val="100"/>
        <c:noMultiLvlLbl val="0"/>
      </c:catAx>
      <c:valAx>
        <c:axId val="496633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5002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PUBLICA'!$B$533:$S$533</c:f>
              <c:strCache>
                <c:ptCount val="18"/>
                <c:pt idx="0">
                  <c:v>CORTE SUPREMA</c:v>
                </c:pt>
                <c:pt idx="1">
                  <c:v>SANTIAGO</c:v>
                </c:pt>
                <c:pt idx="2">
                  <c:v>VALPARAISO</c:v>
                </c:pt>
                <c:pt idx="3">
                  <c:v>SAN MIGUEL</c:v>
                </c:pt>
                <c:pt idx="4">
                  <c:v>CONCEPCION</c:v>
                </c:pt>
                <c:pt idx="5">
                  <c:v>TEMUCO</c:v>
                </c:pt>
                <c:pt idx="6">
                  <c:v>TALCA</c:v>
                </c:pt>
                <c:pt idx="7">
                  <c:v>ANTOFAGASTA</c:v>
                </c:pt>
                <c:pt idx="8">
                  <c:v>LA SERENA</c:v>
                </c:pt>
                <c:pt idx="9">
                  <c:v>PUERTO MONTT</c:v>
                </c:pt>
                <c:pt idx="10">
                  <c:v>VALDIVIA</c:v>
                </c:pt>
                <c:pt idx="11">
                  <c:v>RANCAGUA</c:v>
                </c:pt>
                <c:pt idx="12">
                  <c:v>COPIAPO</c:v>
                </c:pt>
                <c:pt idx="13">
                  <c:v>IQUIQUE</c:v>
                </c:pt>
                <c:pt idx="14">
                  <c:v>CHILLAN</c:v>
                </c:pt>
                <c:pt idx="15">
                  <c:v>ARICA</c:v>
                </c:pt>
                <c:pt idx="16">
                  <c:v>PUNTA ARENAS</c:v>
                </c:pt>
                <c:pt idx="17">
                  <c:v>COIHAIQUE</c:v>
                </c:pt>
              </c:strCache>
            </c:strRef>
          </c:cat>
          <c:val>
            <c:numRef>
              <c:f>'CUENTA PUBLICA'!$B$534:$S$534</c:f>
              <c:numCache>
                <c:formatCode>0</c:formatCode>
                <c:ptCount val="18"/>
                <c:pt idx="0">
                  <c:v>547</c:v>
                </c:pt>
                <c:pt idx="1">
                  <c:v>73</c:v>
                </c:pt>
                <c:pt idx="2">
                  <c:v>45</c:v>
                </c:pt>
                <c:pt idx="3">
                  <c:v>44</c:v>
                </c:pt>
                <c:pt idx="4">
                  <c:v>41</c:v>
                </c:pt>
                <c:pt idx="5">
                  <c:v>29</c:v>
                </c:pt>
                <c:pt idx="6">
                  <c:v>28</c:v>
                </c:pt>
                <c:pt idx="7">
                  <c:v>27</c:v>
                </c:pt>
                <c:pt idx="8">
                  <c:v>27</c:v>
                </c:pt>
                <c:pt idx="9">
                  <c:v>26</c:v>
                </c:pt>
                <c:pt idx="10">
                  <c:v>24</c:v>
                </c:pt>
                <c:pt idx="11">
                  <c:v>22</c:v>
                </c:pt>
                <c:pt idx="12">
                  <c:v>21</c:v>
                </c:pt>
                <c:pt idx="13">
                  <c:v>19</c:v>
                </c:pt>
                <c:pt idx="14">
                  <c:v>18</c:v>
                </c:pt>
                <c:pt idx="15">
                  <c:v>17</c:v>
                </c:pt>
                <c:pt idx="16">
                  <c:v>16</c:v>
                </c:pt>
                <c:pt idx="17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031104"/>
        <c:axId val="49665664"/>
      </c:barChart>
      <c:catAx>
        <c:axId val="5003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9665664"/>
        <c:crosses val="autoZero"/>
        <c:auto val="1"/>
        <c:lblAlgn val="ctr"/>
        <c:lblOffset val="100"/>
        <c:noMultiLvlLbl val="0"/>
      </c:catAx>
      <c:valAx>
        <c:axId val="496656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50031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9.2515E-2"/>
                  <c:y val="0.2331538888888888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9279763888888891"/>
                  <c:y val="-6.3500000000000001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4.3508888888888875E-2"/>
                  <c:y val="0.6455833333333332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2918763888888888"/>
                  <c:y val="0.3223319444444444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2951402777777774"/>
                  <c:y val="1.154527777777777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2876277777777779"/>
                  <c:y val="1.090416666666666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PUBLICA'!$B$571:$H$571</c:f>
              <c:strCache>
                <c:ptCount val="6"/>
                <c:pt idx="0">
                  <c:v>DE 0 A 9</c:v>
                </c:pt>
                <c:pt idx="1">
                  <c:v>DE 10 A 19</c:v>
                </c:pt>
                <c:pt idx="2">
                  <c:v>DE 20 A 29</c:v>
                </c:pt>
                <c:pt idx="3">
                  <c:v>DE 30 A 39</c:v>
                </c:pt>
                <c:pt idx="4">
                  <c:v>DE 40 A 49</c:v>
                </c:pt>
                <c:pt idx="5">
                  <c:v>DE 50 A 59</c:v>
                </c:pt>
              </c:strCache>
            </c:strRef>
          </c:cat>
          <c:val>
            <c:numRef>
              <c:f>'CUENTA PUBLICA'!$B$572:$H$572</c:f>
              <c:numCache>
                <c:formatCode>General</c:formatCode>
                <c:ptCount val="7"/>
                <c:pt idx="0">
                  <c:v>3790</c:v>
                </c:pt>
                <c:pt idx="1">
                  <c:v>4952</c:v>
                </c:pt>
                <c:pt idx="2">
                  <c:v>1689</c:v>
                </c:pt>
                <c:pt idx="3">
                  <c:v>710</c:v>
                </c:pt>
                <c:pt idx="4">
                  <c:v>210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5566666666666667E-3"/>
                  <c:y val="-4.2452777777777775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1.3033333333333333E-2"/>
                  <c:y val="0.56091666666666684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9750888888888888"/>
                  <c:y val="0.4762500000000000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37382652777777775"/>
                  <c:y val="0.152998611111111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22909708333333334"/>
                  <c:y val="1.860055555555555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2876277777777779"/>
                  <c:y val="1.090416666666666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PUBLICA'!$B$609:$F$609</c:f>
              <c:strCache>
                <c:ptCount val="5"/>
                <c:pt idx="0">
                  <c:v>DE 0 A 9</c:v>
                </c:pt>
                <c:pt idx="1">
                  <c:v>DE 10 A 19</c:v>
                </c:pt>
                <c:pt idx="2">
                  <c:v>DE 20 A 29</c:v>
                </c:pt>
                <c:pt idx="3">
                  <c:v>DE 30 A 39</c:v>
                </c:pt>
                <c:pt idx="4">
                  <c:v>DE 40 A 49</c:v>
                </c:pt>
              </c:strCache>
            </c:strRef>
          </c:cat>
          <c:val>
            <c:numRef>
              <c:f>'CUENTA PUBLICA'!$B$610:$F$610</c:f>
              <c:numCache>
                <c:formatCode>General</c:formatCode>
                <c:ptCount val="5"/>
                <c:pt idx="0">
                  <c:v>699</c:v>
                </c:pt>
                <c:pt idx="1">
                  <c:v>285</c:v>
                </c:pt>
                <c:pt idx="2">
                  <c:v>34</c:v>
                </c:pt>
                <c:pt idx="3">
                  <c:v>16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'CUENTA PUBLICA'!$B$646:$T$646</c:f>
              <c:strCache>
                <c:ptCount val="19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05</c:v>
                </c:pt>
                <c:pt idx="4">
                  <c:v>09</c:v>
                </c:pt>
                <c:pt idx="5">
                  <c:v>15</c:v>
                </c:pt>
                <c:pt idx="6">
                  <c:v>16</c:v>
                </c:pt>
                <c:pt idx="7">
                  <c:v>11</c:v>
                </c:pt>
                <c:pt idx="8">
                  <c:v>18</c:v>
                </c:pt>
                <c:pt idx="9">
                  <c:v>17</c:v>
                </c:pt>
                <c:pt idx="10">
                  <c:v>19</c:v>
                </c:pt>
                <c:pt idx="11">
                  <c:v>07</c:v>
                </c:pt>
                <c:pt idx="12">
                  <c:v>06</c:v>
                </c:pt>
                <c:pt idx="13">
                  <c:v>10</c:v>
                </c:pt>
                <c:pt idx="14">
                  <c:v>04</c:v>
                </c:pt>
                <c:pt idx="15">
                  <c:v>08</c:v>
                </c:pt>
                <c:pt idx="16">
                  <c:v>02</c:v>
                </c:pt>
                <c:pt idx="17">
                  <c:v>03</c:v>
                </c:pt>
                <c:pt idx="18">
                  <c:v>01</c:v>
                </c:pt>
              </c:strCache>
            </c:strRef>
          </c:cat>
          <c:val>
            <c:numRef>
              <c:f>'CUENTA PUBLICA'!$B$647:$T$647</c:f>
              <c:numCache>
                <c:formatCode>0</c:formatCode>
                <c:ptCount val="19"/>
                <c:pt idx="0">
                  <c:v>2012</c:v>
                </c:pt>
                <c:pt idx="1">
                  <c:v>1489</c:v>
                </c:pt>
                <c:pt idx="2">
                  <c:v>1195</c:v>
                </c:pt>
                <c:pt idx="3">
                  <c:v>1044</c:v>
                </c:pt>
                <c:pt idx="4">
                  <c:v>826</c:v>
                </c:pt>
                <c:pt idx="5">
                  <c:v>787</c:v>
                </c:pt>
                <c:pt idx="6">
                  <c:v>687</c:v>
                </c:pt>
                <c:pt idx="7">
                  <c:v>680</c:v>
                </c:pt>
                <c:pt idx="8">
                  <c:v>427</c:v>
                </c:pt>
                <c:pt idx="9">
                  <c:v>427</c:v>
                </c:pt>
                <c:pt idx="10">
                  <c:v>391</c:v>
                </c:pt>
                <c:pt idx="11">
                  <c:v>378</c:v>
                </c:pt>
                <c:pt idx="12">
                  <c:v>368</c:v>
                </c:pt>
                <c:pt idx="13">
                  <c:v>289</c:v>
                </c:pt>
                <c:pt idx="14">
                  <c:v>182</c:v>
                </c:pt>
                <c:pt idx="15">
                  <c:v>145</c:v>
                </c:pt>
                <c:pt idx="16">
                  <c:v>20</c:v>
                </c:pt>
                <c:pt idx="17">
                  <c:v>17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086400"/>
        <c:axId val="46386560"/>
      </c:barChart>
      <c:dateAx>
        <c:axId val="5008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6386560"/>
        <c:crosses val="autoZero"/>
        <c:auto val="0"/>
        <c:lblOffset val="100"/>
        <c:baseTimeUnit val="days"/>
      </c:dateAx>
      <c:valAx>
        <c:axId val="463865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5008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4388555555555555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41862962962962963"/>
                  <c:y val="-3.2070707070707069E-3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3262514814814814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7.4074074074090648E-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PUBLICA'!$B$46:$C$46</c:f>
              <c:strCache>
                <c:ptCount val="2"/>
                <c:pt idx="0">
                  <c:v>TITULAR</c:v>
                </c:pt>
                <c:pt idx="1">
                  <c:v>CONTRATA</c:v>
                </c:pt>
              </c:strCache>
            </c:strRef>
          </c:cat>
          <c:val>
            <c:numRef>
              <c:f>'CUENTA PUBLICA'!$B$47:$C$47</c:f>
              <c:numCache>
                <c:formatCode>General</c:formatCode>
                <c:ptCount val="2"/>
                <c:pt idx="0">
                  <c:v>12</c:v>
                </c:pt>
                <c:pt idx="1">
                  <c:v>1028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'CUENTA PUBLICA'!$B$682:$R$682</c:f>
              <c:strCache>
                <c:ptCount val="17"/>
                <c:pt idx="0">
                  <c:v>11</c:v>
                </c:pt>
                <c:pt idx="1">
                  <c:v>10</c:v>
                </c:pt>
                <c:pt idx="2">
                  <c:v>14</c:v>
                </c:pt>
                <c:pt idx="3">
                  <c:v>19</c:v>
                </c:pt>
                <c:pt idx="4">
                  <c:v>15</c:v>
                </c:pt>
                <c:pt idx="5">
                  <c:v>09</c:v>
                </c:pt>
                <c:pt idx="6">
                  <c:v>12</c:v>
                </c:pt>
                <c:pt idx="7">
                  <c:v>17</c:v>
                </c:pt>
                <c:pt idx="8">
                  <c:v>13</c:v>
                </c:pt>
                <c:pt idx="9">
                  <c:v>16</c:v>
                </c:pt>
                <c:pt idx="10">
                  <c:v>08</c:v>
                </c:pt>
                <c:pt idx="11">
                  <c:v>07</c:v>
                </c:pt>
                <c:pt idx="12">
                  <c:v>18</c:v>
                </c:pt>
                <c:pt idx="13">
                  <c:v>06</c:v>
                </c:pt>
                <c:pt idx="14">
                  <c:v>05</c:v>
                </c:pt>
                <c:pt idx="15">
                  <c:v>03</c:v>
                </c:pt>
                <c:pt idx="16">
                  <c:v>04</c:v>
                </c:pt>
              </c:strCache>
            </c:strRef>
          </c:cat>
          <c:val>
            <c:numRef>
              <c:f>'CUENTA PUBLICA'!$B$683:$R$683</c:f>
              <c:numCache>
                <c:formatCode>0</c:formatCode>
                <c:ptCount val="17"/>
                <c:pt idx="0">
                  <c:v>148</c:v>
                </c:pt>
                <c:pt idx="1">
                  <c:v>145</c:v>
                </c:pt>
                <c:pt idx="2">
                  <c:v>127</c:v>
                </c:pt>
                <c:pt idx="3">
                  <c:v>112</c:v>
                </c:pt>
                <c:pt idx="4">
                  <c:v>110</c:v>
                </c:pt>
                <c:pt idx="5">
                  <c:v>85</c:v>
                </c:pt>
                <c:pt idx="6">
                  <c:v>68</c:v>
                </c:pt>
                <c:pt idx="7">
                  <c:v>60</c:v>
                </c:pt>
                <c:pt idx="8">
                  <c:v>58</c:v>
                </c:pt>
                <c:pt idx="9">
                  <c:v>32</c:v>
                </c:pt>
                <c:pt idx="10">
                  <c:v>29</c:v>
                </c:pt>
                <c:pt idx="11">
                  <c:v>25</c:v>
                </c:pt>
                <c:pt idx="12">
                  <c:v>21</c:v>
                </c:pt>
                <c:pt idx="13">
                  <c:v>10</c:v>
                </c:pt>
                <c:pt idx="14">
                  <c:v>8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271744"/>
        <c:axId val="46388864"/>
      </c:barChart>
      <c:dateAx>
        <c:axId val="50271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46388864"/>
        <c:crosses val="autoZero"/>
        <c:auto val="0"/>
        <c:lblOffset val="100"/>
        <c:baseTimeUnit val="days"/>
      </c:dateAx>
      <c:valAx>
        <c:axId val="463888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50271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9492222222222223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"/>
                  <c:y val="0.50794407407407405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3262514814814814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7.4074074074090648E-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PUBLICA'!$B$83:$E$83</c:f>
              <c:strCache>
                <c:ptCount val="4"/>
                <c:pt idx="0">
                  <c:v>PRIMARIO</c:v>
                </c:pt>
                <c:pt idx="1">
                  <c:v>SECUNDARIO</c:v>
                </c:pt>
                <c:pt idx="2">
                  <c:v>EMPLEADOS</c:v>
                </c:pt>
                <c:pt idx="3">
                  <c:v>SIN ESCALAFON</c:v>
                </c:pt>
              </c:strCache>
            </c:strRef>
          </c:cat>
          <c:val>
            <c:numRef>
              <c:f>'CUENTA PUBLICA'!$B$84:$E$84</c:f>
              <c:numCache>
                <c:formatCode>General</c:formatCode>
                <c:ptCount val="4"/>
                <c:pt idx="0">
                  <c:v>1964</c:v>
                </c:pt>
                <c:pt idx="1">
                  <c:v>1118</c:v>
                </c:pt>
                <c:pt idx="2">
                  <c:v>5534</c:v>
                </c:pt>
                <c:pt idx="3">
                  <c:v>2749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38347370370370371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6933333333333334"/>
                  <c:y val="-0.38164166666666666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6.0560555555555555E-2"/>
                  <c:y val="0.5419949494949495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1.9717592592592592E-2"/>
                  <c:y val="0.4330282828282828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1407870370370371"/>
                  <c:y val="0.2597727272727272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27874074074074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7394444444444452"/>
                  <c:y val="0.779318181818181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PUBLICA'!$B$121:$H$121</c:f>
              <c:strCache>
                <c:ptCount val="7"/>
                <c:pt idx="0">
                  <c:v>FISCAL JUDICIAL                                             </c:v>
                </c:pt>
                <c:pt idx="1">
                  <c:v>JUEZ                                                        </c:v>
                </c:pt>
                <c:pt idx="2">
                  <c:v>MINISTRO                                                    </c:v>
                </c:pt>
                <c:pt idx="3">
                  <c:v>PRESIDENTE                                                  </c:v>
                </c:pt>
                <c:pt idx="4">
                  <c:v>RELATOR                                                     </c:v>
                </c:pt>
                <c:pt idx="5">
                  <c:v>SECRETARIO                                                  </c:v>
                </c:pt>
                <c:pt idx="6">
                  <c:v>OTROS CARGOS</c:v>
                </c:pt>
              </c:strCache>
            </c:strRef>
          </c:cat>
          <c:val>
            <c:numRef>
              <c:f>'CUENTA PUBLICA'!$B$122:$H$122</c:f>
              <c:numCache>
                <c:formatCode>General</c:formatCode>
                <c:ptCount val="7"/>
                <c:pt idx="0">
                  <c:v>33</c:v>
                </c:pt>
                <c:pt idx="1">
                  <c:v>1460</c:v>
                </c:pt>
                <c:pt idx="2">
                  <c:v>142</c:v>
                </c:pt>
                <c:pt idx="3">
                  <c:v>18</c:v>
                </c:pt>
                <c:pt idx="4">
                  <c:v>146</c:v>
                </c:pt>
                <c:pt idx="5">
                  <c:v>162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744388888888889E-2"/>
                  <c:y val="0.148166666666666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3.4009027777777777E-2"/>
                  <c:y val="0.22532555555555556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3.2211111111111114E-2"/>
                  <c:y val="-5.9972222222222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1166944444444315E-2"/>
                  <c:y val="-0.1234722222222222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9.2296111111111245E-2"/>
                  <c:y val="-0.1071163888888889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27874074074074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7394444444444452"/>
                  <c:y val="0.779318181818181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PUBLICA'!$B$162:$F$162</c:f>
              <c:strCache>
                <c:ptCount val="5"/>
                <c:pt idx="0">
                  <c:v>SUPREMA</c:v>
                </c:pt>
                <c:pt idx="1">
                  <c:v>APELACIONES</c:v>
                </c:pt>
                <c:pt idx="2">
                  <c:v>PRIMERA INSTANCIA</c:v>
                </c:pt>
                <c:pt idx="3">
                  <c:v>APOYO</c:v>
                </c:pt>
                <c:pt idx="4">
                  <c:v>BIENESTAR</c:v>
                </c:pt>
              </c:strCache>
            </c:strRef>
          </c:cat>
          <c:val>
            <c:numRef>
              <c:f>'CUENTA PUBLICA'!$B$163:$F$163</c:f>
              <c:numCache>
                <c:formatCode>General</c:formatCode>
                <c:ptCount val="5"/>
                <c:pt idx="0">
                  <c:v>293</c:v>
                </c:pt>
                <c:pt idx="1">
                  <c:v>1054</c:v>
                </c:pt>
                <c:pt idx="2">
                  <c:v>9267</c:v>
                </c:pt>
                <c:pt idx="3">
                  <c:v>717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8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35966462962962964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"/>
                  <c:y val="0.26412020202020203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1482203703703703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-0.1065227272727272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1407870370370371"/>
                  <c:y val="0.2597727272727272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27874074074074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7394444444444452"/>
                  <c:y val="0.779318181818181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PUBLICA'!$B$160:$E$160</c:f>
              <c:strCache>
                <c:ptCount val="4"/>
                <c:pt idx="0">
                  <c:v>ADM. EXTERNA CENTRO DE JUSTICIA DE STGO.</c:v>
                </c:pt>
                <c:pt idx="1">
                  <c:v>CORPORACION ADMINISTRATIVA              </c:v>
                </c:pt>
                <c:pt idx="2">
                  <c:v>OFICINA DE PERSONAL                     </c:v>
                </c:pt>
                <c:pt idx="3">
                  <c:v>UNIDAD DE APOYO TECNICO ADMINISTRATIVO  </c:v>
                </c:pt>
              </c:strCache>
            </c:strRef>
          </c:cat>
          <c:val>
            <c:numRef>
              <c:f>'CUENTA PUBLICA'!$B$161:$E$161</c:f>
              <c:numCache>
                <c:formatCode>General</c:formatCode>
                <c:ptCount val="4"/>
                <c:pt idx="0">
                  <c:v>9</c:v>
                </c:pt>
                <c:pt idx="1">
                  <c:v>533</c:v>
                </c:pt>
                <c:pt idx="2">
                  <c:v>50</c:v>
                </c:pt>
                <c:pt idx="3">
                  <c:v>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4706629629629639"/>
                  <c:y val="3.207070707070706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2142592592592593E-3"/>
                  <c:y val="0.25335858585858584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37100500000000008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0.5798595959595959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765974074074074"/>
                  <c:y val="0.5195454545454545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36919555555555555"/>
                  <c:y val="0.243737373737373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PUBLICA'!$B$197:$H$197</c:f>
              <c:strCache>
                <c:ptCount val="7"/>
                <c:pt idx="0">
                  <c:v>DE 20 A 29</c:v>
                </c:pt>
                <c:pt idx="1">
                  <c:v>DE 30 A 39</c:v>
                </c:pt>
                <c:pt idx="2">
                  <c:v>DE 40 A 49</c:v>
                </c:pt>
                <c:pt idx="3">
                  <c:v>DE 50 A 59</c:v>
                </c:pt>
                <c:pt idx="4">
                  <c:v>DE 60 A 69</c:v>
                </c:pt>
                <c:pt idx="5">
                  <c:v>DE 70 A 79</c:v>
                </c:pt>
                <c:pt idx="6">
                  <c:v>DE 80 A 89</c:v>
                </c:pt>
              </c:strCache>
            </c:strRef>
          </c:cat>
          <c:val>
            <c:numRef>
              <c:f>'CUENTA PUBLICA'!$B$198:$H$198</c:f>
              <c:numCache>
                <c:formatCode>General</c:formatCode>
                <c:ptCount val="7"/>
                <c:pt idx="0">
                  <c:v>352</c:v>
                </c:pt>
                <c:pt idx="1">
                  <c:v>3350</c:v>
                </c:pt>
                <c:pt idx="2">
                  <c:v>4403</c:v>
                </c:pt>
                <c:pt idx="3">
                  <c:v>2148</c:v>
                </c:pt>
                <c:pt idx="4">
                  <c:v>990</c:v>
                </c:pt>
                <c:pt idx="5">
                  <c:v>120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5887180555555555"/>
                  <c:y val="3.207083333333332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3.1200277777777778E-2"/>
                  <c:y val="-0.1064747222222222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50858833333333331"/>
                  <c:y val="7.0555555555555554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5.4680555555555559E-2"/>
                  <c:y val="0.738609722222222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7890305555555556"/>
                  <c:y val="0.4560452777777777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28629277777777778"/>
                  <c:y val="7.793194444444445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30103703703703705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'CUENTA PUBLICA'!$B$234:$G$234</c:f>
              <c:strCache>
                <c:ptCount val="6"/>
                <c:pt idx="0">
                  <c:v>DE 20 A 29</c:v>
                </c:pt>
                <c:pt idx="1">
                  <c:v>DE 30 A 39</c:v>
                </c:pt>
                <c:pt idx="2">
                  <c:v>DE 40 A 49</c:v>
                </c:pt>
                <c:pt idx="3">
                  <c:v>DE 50 A 59</c:v>
                </c:pt>
                <c:pt idx="4">
                  <c:v>DE 60 A 69</c:v>
                </c:pt>
                <c:pt idx="5">
                  <c:v>DE 70 A 79</c:v>
                </c:pt>
              </c:strCache>
            </c:strRef>
          </c:cat>
          <c:val>
            <c:numRef>
              <c:f>'CUENTA PUBLICA'!$B$235:$G$235</c:f>
              <c:numCache>
                <c:formatCode>General</c:formatCode>
                <c:ptCount val="6"/>
                <c:pt idx="0">
                  <c:v>69</c:v>
                </c:pt>
                <c:pt idx="1">
                  <c:v>432</c:v>
                </c:pt>
                <c:pt idx="2">
                  <c:v>351</c:v>
                </c:pt>
                <c:pt idx="3">
                  <c:v>141</c:v>
                </c:pt>
                <c:pt idx="4">
                  <c:v>44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>
                          <a:lumMod val="50000"/>
                        </a:schemeClr>
                      </a:solidFill>
                      <a:latin typeface="Gill Sans MT Condensed" panose="020B0506020104020203" pitchFamily="34" charset="0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  <a:latin typeface="Gill Sans MT Condensed" panose="020B0506020104020203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'CUENTA PUBLICA'!$B$271:$E$271</c:f>
              <c:strCache>
                <c:ptCount val="4"/>
                <c:pt idx="0">
                  <c:v>PRIMARIO</c:v>
                </c:pt>
                <c:pt idx="1">
                  <c:v>SECUNDARIO</c:v>
                </c:pt>
                <c:pt idx="2">
                  <c:v>EMPLEADOS</c:v>
                </c:pt>
                <c:pt idx="3">
                  <c:v>SIN ESCALAFON</c:v>
                </c:pt>
              </c:strCache>
            </c:strRef>
          </c:cat>
          <c:val>
            <c:numRef>
              <c:f>'CUENTA PUBLICA'!$B$272:$E$272</c:f>
              <c:numCache>
                <c:formatCode>0</c:formatCode>
                <c:ptCount val="4"/>
                <c:pt idx="0">
                  <c:v>48.798879837067211</c:v>
                </c:pt>
                <c:pt idx="1">
                  <c:v>47.648479427549198</c:v>
                </c:pt>
                <c:pt idx="2">
                  <c:v>45.621792555113842</c:v>
                </c:pt>
                <c:pt idx="3">
                  <c:v>39.50491087668243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485312"/>
        <c:axId val="80640768"/>
      </c:barChart>
      <c:catAx>
        <c:axId val="4948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  <a:latin typeface="Gill Sans MT Condensed" panose="020B0506020104020203" pitchFamily="34" charset="0"/>
              </a:defRPr>
            </a:pPr>
            <a:endParaRPr lang="es-CL"/>
          </a:p>
        </c:txPr>
        <c:crossAx val="80640768"/>
        <c:crosses val="autoZero"/>
        <c:auto val="1"/>
        <c:lblAlgn val="ctr"/>
        <c:lblOffset val="100"/>
        <c:noMultiLvlLbl val="0"/>
      </c:catAx>
      <c:valAx>
        <c:axId val="806407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4948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t" anchorCtr="0" compatLnSpc="1">
            <a:prstTxWarp prst="textNoShape">
              <a:avLst/>
            </a:prstTxWarp>
          </a:bodyPr>
          <a:lstStyle>
            <a:lvl1pPr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77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t" anchorCtr="0" compatLnSpc="1">
            <a:prstTxWarp prst="textNoShape">
              <a:avLst/>
            </a:prstTxWarp>
          </a:bodyPr>
          <a:lstStyle>
            <a:lvl1pPr algn="r"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b" anchorCtr="0" compatLnSpc="1">
            <a:prstTxWarp prst="textNoShape">
              <a:avLst/>
            </a:prstTxWarp>
          </a:bodyPr>
          <a:lstStyle>
            <a:lvl1pPr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77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b" anchorCtr="0" compatLnSpc="1">
            <a:prstTxWarp prst="textNoShape">
              <a:avLst/>
            </a:prstTxWarp>
          </a:bodyPr>
          <a:lstStyle>
            <a:lvl1pPr algn="r"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D2C5B85-D0FE-45B7-8D2C-6C22D9E647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55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277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algn="r"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7813" y="833438"/>
            <a:ext cx="7415213" cy="4171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4" y="5285469"/>
            <a:ext cx="5485773" cy="500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277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algn="r"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0D623B-4C6F-4D3E-A685-BD15168E07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07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301F2-81B5-4DD2-B5C3-35AFEAB3A971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79400" y="831850"/>
            <a:ext cx="7416800" cy="41735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4" y="5287066"/>
            <a:ext cx="5485773" cy="5005940"/>
          </a:xfrm>
          <a:noFill/>
          <a:ln/>
        </p:spPr>
        <p:txBody>
          <a:bodyPr/>
          <a:lstStyle/>
          <a:p>
            <a:pPr eaLnBrk="1" hangingPunct="1"/>
            <a:endParaRPr lang="es-CL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76256" y="4744059"/>
            <a:ext cx="2133600" cy="273844"/>
          </a:xfrm>
        </p:spPr>
        <p:txBody>
          <a:bodyPr/>
          <a:lstStyle>
            <a:lvl1pPr>
              <a:defRPr b="1" i="0" baseline="0">
                <a:latin typeface="Gill Sans MT Condensed" pitchFamily="34" charset="0"/>
              </a:defRPr>
            </a:lvl1pPr>
          </a:lstStyle>
          <a:p>
            <a:pPr>
              <a:defRPr/>
            </a:pPr>
            <a:fld id="{3F46B33E-26B8-4459-AE63-5ACB55EE17D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 userDrawn="1"/>
        </p:nvSpPr>
        <p:spPr>
          <a:xfrm>
            <a:off x="0" y="487600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DOTACION EFECTIVA PODER JUDICIAL Y CORPORACION ADMINISTRATIVA - </a:t>
            </a:r>
            <a:r>
              <a:rPr lang="es-CL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31 DE DICIEMBRE DE 2019</a:t>
            </a:r>
            <a:endParaRPr lang="es-ES" sz="1200" b="0" i="0" u="none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764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3DBA-0BCF-4639-B264-1389BADCA9AD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</a:lstStyle>
          <a:p>
            <a:fld id="{4088B91F-203B-4388-9B74-1135D222426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376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7487" y="3122840"/>
            <a:ext cx="84978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DOTACION EFECTIVA</a:t>
            </a:r>
          </a:p>
          <a:p>
            <a:pPr algn="ctr"/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PODER </a:t>
            </a:r>
            <a:r>
              <a:rPr lang="es-ES" sz="4000" dirty="0">
                <a:solidFill>
                  <a:srgbClr val="0070C0"/>
                </a:solidFill>
                <a:latin typeface="Gill Sans MT Condensed" pitchFamily="34" charset="0"/>
              </a:rPr>
              <a:t>JUDICIAL Y </a:t>
            </a:r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CORPORACION ADMINISTRATIVA</a:t>
            </a:r>
          </a:p>
          <a:p>
            <a:pPr algn="ctr"/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 Condensed" pitchFamily="34" charset="0"/>
              </a:rPr>
              <a:t>31 DE DICIEMBRE DE 2019</a:t>
            </a:r>
          </a:p>
        </p:txBody>
      </p:sp>
      <p:sp>
        <p:nvSpPr>
          <p:cNvPr id="307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C4F20-CACD-492F-AC3D-6FD457EF5FB5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pic>
        <p:nvPicPr>
          <p:cNvPr id="3076" name="4 Imagen" descr="logopj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97559" y="915566"/>
            <a:ext cx="4148881" cy="197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0" y="4743751"/>
            <a:ext cx="9144000" cy="3997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342153" y="3003798"/>
            <a:ext cx="4387687" cy="12258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3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BFAFE3-DC28-4CD9-857F-891A608CF2D6}" type="slidenum">
              <a:rPr lang="es-ES" smtClean="0">
                <a:latin typeface="Arial" charset="0"/>
              </a:rPr>
              <a:pPr/>
              <a:t>10</a:t>
            </a:fld>
            <a:endParaRPr lang="es-ES" smtClean="0">
              <a:latin typeface="Arial" charset="0"/>
            </a:endParaRPr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PROMEDIO DE EDAD POR ESCALAFÓN</a:t>
            </a:r>
          </a:p>
        </p:txBody>
      </p:sp>
      <p:graphicFrame>
        <p:nvGraphicFramePr>
          <p:cNvPr id="7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409996"/>
              </p:ext>
            </p:extLst>
          </p:nvPr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17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77DF0-E8F3-472E-922B-BA230DCF44A3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3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PROMEDIO DE EDAD POR TIPO DE UNIDAD</a:t>
            </a:r>
          </a:p>
        </p:txBody>
      </p:sp>
      <p:graphicFrame>
        <p:nvGraphicFramePr>
          <p:cNvPr id="7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285098"/>
              </p:ext>
            </p:extLst>
          </p:nvPr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6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8641C-6DEC-49C4-BDC3-AEA63589AE36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SEXO</a:t>
            </a:r>
          </a:p>
        </p:txBody>
      </p:sp>
      <p:graphicFrame>
        <p:nvGraphicFramePr>
          <p:cNvPr id="6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018155"/>
              </p:ext>
            </p:extLst>
          </p:nvPr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5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CBC7B-7C2D-4CBD-B9C4-0F56A8F0A4D5}" type="slidenum">
              <a:rPr lang="es-ES" smtClean="0">
                <a:latin typeface="Arial" charset="0"/>
              </a:rPr>
              <a:pPr/>
              <a:t>13</a:t>
            </a:fld>
            <a:endParaRPr lang="es-ES" smtClean="0">
              <a:latin typeface="Arial" charset="0"/>
            </a:endParaRPr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3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SEXO</a:t>
            </a:r>
          </a:p>
        </p:txBody>
      </p:sp>
      <p:graphicFrame>
        <p:nvGraphicFramePr>
          <p:cNvPr id="6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533211"/>
              </p:ext>
            </p:extLst>
          </p:nvPr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10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4D253-1AD6-401F-9522-F7421F911A14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PROMEDIO DE EDAD </a:t>
            </a:r>
            <a:r>
              <a:rPr lang="es-ES" sz="3600" dirty="0">
                <a:solidFill>
                  <a:schemeClr val="bg1"/>
                </a:solidFill>
                <a:latin typeface="Gill Sans MT Condensed" pitchFamily="34" charset="0"/>
              </a:rPr>
              <a:t>POR </a:t>
            </a:r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JURISDICCIÓN</a:t>
            </a:r>
          </a:p>
        </p:txBody>
      </p:sp>
      <p:graphicFrame>
        <p:nvGraphicFramePr>
          <p:cNvPr id="7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855749"/>
              </p:ext>
            </p:extLst>
          </p:nvPr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38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E37D47-FA3C-4E8D-8D9B-AAFEDDD01109}" type="slidenum">
              <a:rPr lang="es-ES" smtClean="0">
                <a:latin typeface="Arial" charset="0"/>
              </a:rPr>
              <a:pPr/>
              <a:t>15</a:t>
            </a:fld>
            <a:endParaRPr lang="es-ES" dirty="0" smtClean="0">
              <a:latin typeface="Arial" charset="0"/>
            </a:endParaRP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PROMEDIO DE EDAD POR JURISDICCIÓN</a:t>
            </a:r>
          </a:p>
        </p:txBody>
      </p:sp>
      <p:graphicFrame>
        <p:nvGraphicFramePr>
          <p:cNvPr id="6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553435"/>
              </p:ext>
            </p:extLst>
          </p:nvPr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11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8791B-0A27-4595-8D25-03101DD9331F}" type="slidenum">
              <a:rPr lang="es-ES" smtClean="0">
                <a:latin typeface="Arial" charset="0"/>
              </a:rPr>
              <a:pPr/>
              <a:t>16</a:t>
            </a:fld>
            <a:endParaRPr lang="es-ES" smtClean="0">
              <a:latin typeface="Arial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JURISDICCIÓN</a:t>
            </a:r>
          </a:p>
        </p:txBody>
      </p:sp>
      <p:graphicFrame>
        <p:nvGraphicFramePr>
          <p:cNvPr id="6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861471"/>
              </p:ext>
            </p:extLst>
          </p:nvPr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11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04D27-F6F3-4FF6-BCBC-18F51379B568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JURISDICCIÓN</a:t>
            </a:r>
          </a:p>
        </p:txBody>
      </p:sp>
      <p:graphicFrame>
        <p:nvGraphicFramePr>
          <p:cNvPr id="6" name="1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889523"/>
              </p:ext>
            </p:extLst>
          </p:nvPr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19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54598-E0B9-4880-A0EB-71FEC09B5A03}" type="slidenum">
              <a:rPr lang="es-ES" smtClean="0">
                <a:latin typeface="Arial" charset="0"/>
              </a:rPr>
              <a:pPr/>
              <a:t>18</a:t>
            </a:fld>
            <a:endParaRPr lang="es-ES" smtClean="0">
              <a:latin typeface="Arial" charset="0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ANTIGÜEDAD</a:t>
            </a:r>
          </a:p>
        </p:txBody>
      </p:sp>
      <p:graphicFrame>
        <p:nvGraphicFramePr>
          <p:cNvPr id="5" name="19 Gráfico"/>
          <p:cNvGraphicFramePr>
            <a:graphicFrameLocks/>
          </p:cNvGraphicFramePr>
          <p:nvPr/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5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23C20-D27C-4A0A-9938-82F8FAC65E7F}" type="slidenum">
              <a:rPr lang="es-ES" smtClean="0">
                <a:latin typeface="Arial" charset="0"/>
              </a:rPr>
              <a:pPr/>
              <a:t>19</a:t>
            </a:fld>
            <a:endParaRPr lang="es-ES" smtClean="0">
              <a:latin typeface="Arial" charset="0"/>
            </a:endParaRP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ANTIGÜEDAD</a:t>
            </a:r>
          </a:p>
        </p:txBody>
      </p:sp>
      <p:graphicFrame>
        <p:nvGraphicFramePr>
          <p:cNvPr id="5" name="20 Gráfico"/>
          <p:cNvGraphicFramePr>
            <a:graphicFrameLocks/>
          </p:cNvGraphicFramePr>
          <p:nvPr/>
        </p:nvGraphicFramePr>
        <p:xfrm>
          <a:off x="972000" y="77175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CALIDAD JURIDICA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07504" y="422793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latin typeface="Gill Sans MT Condensed" pitchFamily="34" charset="0"/>
              </a:rPr>
              <a:t>*Incluye Cortes, Tribunales, Unidades de Apoyo y Bienestar</a:t>
            </a:r>
            <a:endParaRPr lang="es-CL" sz="1400" dirty="0">
              <a:latin typeface="Gill Sans MT Condensed" pitchFamily="34" charset="0"/>
            </a:endParaRPr>
          </a:p>
        </p:txBody>
      </p:sp>
      <p:graphicFrame>
        <p:nvGraphicFramePr>
          <p:cNvPr id="7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09322"/>
              </p:ext>
            </p:extLst>
          </p:nvPr>
        </p:nvGraphicFramePr>
        <p:xfrm>
          <a:off x="1835696" y="771550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1683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20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0952E-D947-46A4-A413-67A9F98A09A9}" type="slidenum">
              <a:rPr lang="es-ES" smtClean="0">
                <a:latin typeface="Arial" charset="0"/>
              </a:rPr>
              <a:pPr/>
              <a:t>20</a:t>
            </a:fld>
            <a:endParaRPr lang="es-ES" smtClean="0">
              <a:latin typeface="Arial" charset="0"/>
            </a:endParaRP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GRADO</a:t>
            </a:r>
          </a:p>
        </p:txBody>
      </p:sp>
      <p:graphicFrame>
        <p:nvGraphicFramePr>
          <p:cNvPr id="6" name="21 Gráfico"/>
          <p:cNvGraphicFramePr>
            <a:graphicFrameLocks/>
          </p:cNvGraphicFramePr>
          <p:nvPr/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6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3613C3-CA57-4C19-BAEB-0D230931ABF9}" type="slidenum">
              <a:rPr lang="es-ES" smtClean="0">
                <a:latin typeface="Arial" charset="0"/>
              </a:rPr>
              <a:pPr/>
              <a:t>21</a:t>
            </a:fld>
            <a:endParaRPr lang="es-ES" smtClean="0">
              <a:latin typeface="Arial" charset="0"/>
            </a:endParaRP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GRADO</a:t>
            </a:r>
          </a:p>
        </p:txBody>
      </p:sp>
      <p:graphicFrame>
        <p:nvGraphicFramePr>
          <p:cNvPr id="5" name="22 Gráfico"/>
          <p:cNvGraphicFramePr>
            <a:graphicFrameLocks/>
          </p:cNvGraphicFramePr>
          <p:nvPr/>
        </p:nvGraphicFramePr>
        <p:xfrm>
          <a:off x="72000" y="771750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CALIDAD JURIDICA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1" y="3867894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latin typeface="Gill Sans MT Condensed" pitchFamily="34" charset="0"/>
              </a:rPr>
              <a:t>*Incluye Corporación, Oficinas de Personal, Unidades de Apoyo Técnico Administrativo y Administración Externa Centro de Justicia</a:t>
            </a:r>
            <a:endParaRPr lang="es-CL" sz="1400" dirty="0">
              <a:latin typeface="Gill Sans MT Condensed" pitchFamily="34" charset="0"/>
            </a:endParaRPr>
          </a:p>
        </p:txBody>
      </p:sp>
      <p:graphicFrame>
        <p:nvGraphicFramePr>
          <p:cNvPr id="9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380345"/>
              </p:ext>
            </p:extLst>
          </p:nvPr>
        </p:nvGraphicFramePr>
        <p:xfrm>
          <a:off x="1907704" y="862001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1439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4</a:t>
            </a:fld>
            <a:endParaRPr lang="es-ES" dirty="0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ESCALAFON</a:t>
            </a:r>
          </a:p>
        </p:txBody>
      </p:sp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443720"/>
              </p:ext>
            </p:extLst>
          </p:nvPr>
        </p:nvGraphicFramePr>
        <p:xfrm>
          <a:off x="1907704" y="843558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1C18-BEA3-4EEC-BD0D-64B7BBC76A99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ESCALAFON PRIMARIO POR CARGO</a:t>
            </a:r>
          </a:p>
        </p:txBody>
      </p:sp>
      <p:graphicFrame>
        <p:nvGraphicFramePr>
          <p:cNvPr id="6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966153"/>
              </p:ext>
            </p:extLst>
          </p:nvPr>
        </p:nvGraphicFramePr>
        <p:xfrm>
          <a:off x="1835696" y="843558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EBDF8-4EAB-47B6-AE62-A952BC090DA6}" type="slidenum">
              <a:rPr lang="es-ES" smtClean="0">
                <a:latin typeface="Arial" charset="0"/>
              </a:rPr>
              <a:pPr/>
              <a:t>6</a:t>
            </a:fld>
            <a:endParaRPr lang="es-ES" smtClean="0">
              <a:latin typeface="Arial" charset="0"/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</a:t>
            </a:r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POR TIPO DE UNIDAD</a:t>
            </a:r>
          </a:p>
        </p:txBody>
      </p:sp>
      <p:graphicFrame>
        <p:nvGraphicFramePr>
          <p:cNvPr id="5" name="2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17472"/>
              </p:ext>
            </p:extLst>
          </p:nvPr>
        </p:nvGraphicFramePr>
        <p:xfrm>
          <a:off x="971600" y="98757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EBDF8-4EAB-47B6-AE62-A952BC090DA6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TIPO DE UNIDAD</a:t>
            </a:r>
          </a:p>
        </p:txBody>
      </p:sp>
      <p:graphicFrame>
        <p:nvGraphicFramePr>
          <p:cNvPr id="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528544"/>
              </p:ext>
            </p:extLst>
          </p:nvPr>
        </p:nvGraphicFramePr>
        <p:xfrm>
          <a:off x="971600" y="98757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7153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10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21D2C-3B34-4C8C-984F-A0CD2257D9AA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RANGO DE EDAD</a:t>
            </a:r>
          </a:p>
        </p:txBody>
      </p:sp>
      <p:graphicFrame>
        <p:nvGraphicFramePr>
          <p:cNvPr id="6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388308"/>
              </p:ext>
            </p:extLst>
          </p:nvPr>
        </p:nvGraphicFramePr>
        <p:xfrm>
          <a:off x="971600" y="98757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3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8612FD-2246-44C3-954F-9D74B35E0B82}" type="slidenum">
              <a:rPr lang="es-ES" smtClean="0">
                <a:latin typeface="Arial" charset="0"/>
              </a:rPr>
              <a:pPr/>
              <a:t>9</a:t>
            </a:fld>
            <a:endParaRPr lang="es-ES" smtClean="0">
              <a:latin typeface="Arial" charset="0"/>
            </a:endParaRPr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RANGO DE EDAD</a:t>
            </a:r>
          </a:p>
        </p:txBody>
      </p:sp>
      <p:graphicFrame>
        <p:nvGraphicFramePr>
          <p:cNvPr id="6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903690"/>
              </p:ext>
            </p:extLst>
          </p:nvPr>
        </p:nvGraphicFramePr>
        <p:xfrm>
          <a:off x="971600" y="98757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3830</TotalTime>
  <Words>285</Words>
  <Application>Microsoft Office PowerPoint</Application>
  <PresentationFormat>Presentación en pantalla (16:9)</PresentationFormat>
  <Paragraphs>93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PODER JUDICIAL, POR CALIDAD JURIDICA</vt:lpstr>
      <vt:lpstr>CORPORACIÓN, POR CALIDAD JURIDICA</vt:lpstr>
      <vt:lpstr>PODER JUDICIAL, POR ESCALAFON</vt:lpstr>
      <vt:lpstr>PODER JUDICIAL, ESCALAFON PRIMARIO POR CARGO</vt:lpstr>
      <vt:lpstr>PODER JUDICIAL, POR TIPO DE UNIDAD</vt:lpstr>
      <vt:lpstr>CORPORACIÓN, POR TIPO DE UNIDAD</vt:lpstr>
      <vt:lpstr>PODER JUDICIAL, POR RANGO DE EDAD</vt:lpstr>
      <vt:lpstr>CORPORACIÓN, POR RANGO DE EDAD</vt:lpstr>
      <vt:lpstr>PODER JUDICIAL, PROMEDIO DE EDAD POR ESCALAFÓN</vt:lpstr>
      <vt:lpstr>CORPORACIÓN, PROMEDIO DE EDAD POR TIPO DE UNIDAD</vt:lpstr>
      <vt:lpstr>PODER JUDICIAL, POR SEXO</vt:lpstr>
      <vt:lpstr>CORPORACIÓN, POR SEXO</vt:lpstr>
      <vt:lpstr>PODER JUDICIAL, PROMEDIO DE EDAD POR JURISDICCIÓN</vt:lpstr>
      <vt:lpstr>CORPORACIÓN, PROMEDIO DE EDAD POR JURISDICCIÓN</vt:lpstr>
      <vt:lpstr>PODER JUDICIAL, POR JURISDICCIÓN</vt:lpstr>
      <vt:lpstr>CORPORACIÓN, POR JURISDICCIÓN</vt:lpstr>
      <vt:lpstr>PODER JUDICIAL, POR ANTIGÜEDAD</vt:lpstr>
      <vt:lpstr>CORPORACIÓN, POR ANTIGÜEDAD</vt:lpstr>
      <vt:lpstr>PODER JUDICIAL, POR GRADO</vt:lpstr>
      <vt:lpstr>CORPORACIÓN, POR GRADO</vt:lpstr>
    </vt:vector>
  </TitlesOfParts>
  <Company>Corp. Adm. del Poder Judicial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Mauricio Peña</dc:creator>
  <cp:lastModifiedBy>MAURICIO ALEJANDRO PEÑA DUARTE</cp:lastModifiedBy>
  <cp:revision>363</cp:revision>
  <cp:lastPrinted>2018-12-31T11:28:17Z</cp:lastPrinted>
  <dcterms:created xsi:type="dcterms:W3CDTF">2008-09-01T15:42:08Z</dcterms:created>
  <dcterms:modified xsi:type="dcterms:W3CDTF">2020-04-28T15:38:21Z</dcterms:modified>
</cp:coreProperties>
</file>